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60" r:id="rId3"/>
    <p:sldId id="261" r:id="rId4"/>
    <p:sldId id="262" r:id="rId5"/>
    <p:sldId id="263" r:id="rId6"/>
    <p:sldId id="269" r:id="rId7"/>
    <p:sldId id="271" r:id="rId8"/>
    <p:sldId id="270" r:id="rId9"/>
    <p:sldId id="272" r:id="rId10"/>
    <p:sldId id="273" r:id="rId11"/>
    <p:sldId id="274" r:id="rId12"/>
    <p:sldId id="275" r:id="rId13"/>
    <p:sldId id="276" r:id="rId14"/>
    <p:sldId id="278" r:id="rId15"/>
    <p:sldId id="279" r:id="rId16"/>
    <p:sldId id="280" r:id="rId17"/>
    <p:sldId id="281"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5" autoAdjust="0"/>
    <p:restoredTop sz="86457" autoAdjust="0"/>
  </p:normalViewPr>
  <p:slideViewPr>
    <p:cSldViewPr snapToGrid="0">
      <p:cViewPr>
        <p:scale>
          <a:sx n="70" d="100"/>
          <a:sy n="70" d="100"/>
        </p:scale>
        <p:origin x="-246"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00" d="100"/>
          <a:sy n="100" d="100"/>
        </p:scale>
        <p:origin x="20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3EC6D-43F5-410B-A208-91E4E2F4711D}" type="doc">
      <dgm:prSet loTypeId="urn:microsoft.com/office/officeart/2016/7/layout/BasicLinearProcessNumbered" loCatId="process" qsTypeId="urn:microsoft.com/office/officeart/2005/8/quickstyle/simple5" qsCatId="simple" csTypeId="urn:microsoft.com/office/officeart/2005/8/colors/accent1_3" csCatId="accent1" phldr="1"/>
      <dgm:spPr/>
      <dgm:t>
        <a:bodyPr/>
        <a:lstStyle/>
        <a:p>
          <a:endParaRPr lang="en-US"/>
        </a:p>
      </dgm:t>
    </dgm:pt>
    <dgm:pt modelId="{B4EB067C-2F90-479C-9C7F-E96B6EE0011A}">
      <dgm:prSet/>
      <dgm:spPr/>
      <dgm:t>
        <a:bodyPr/>
        <a:lstStyle/>
        <a:p>
          <a:r>
            <a:rPr lang="en-US"/>
            <a:t>Calculate usable forage</a:t>
          </a:r>
        </a:p>
      </dgm:t>
    </dgm:pt>
    <dgm:pt modelId="{E4D8CDD7-014F-41C9-B31B-9E04317E2360}" type="parTrans" cxnId="{48E3C606-2F35-4690-90EB-B12F8EF66FF5}">
      <dgm:prSet/>
      <dgm:spPr/>
      <dgm:t>
        <a:bodyPr/>
        <a:lstStyle/>
        <a:p>
          <a:endParaRPr lang="en-US"/>
        </a:p>
      </dgm:t>
    </dgm:pt>
    <dgm:pt modelId="{5BD8DD70-C1C0-4154-A3DE-DC27A58D4CC9}" type="sibTrans" cxnId="{48E3C606-2F35-4690-90EB-B12F8EF66FF5}">
      <dgm:prSet phldrT="1" phldr="0"/>
      <dgm:spPr/>
      <dgm:t>
        <a:bodyPr/>
        <a:lstStyle/>
        <a:p>
          <a:r>
            <a:rPr lang="en-US"/>
            <a:t>1</a:t>
          </a:r>
        </a:p>
      </dgm:t>
    </dgm:pt>
    <dgm:pt modelId="{0B80CA47-41FB-4271-AADC-8BBD89DFE93D}">
      <dgm:prSet/>
      <dgm:spPr/>
      <dgm:t>
        <a:bodyPr/>
        <a:lstStyle/>
        <a:p>
          <a:r>
            <a:rPr lang="en-US" dirty="0"/>
            <a:t>Adjust for terrain, available water, forage production, drought</a:t>
          </a:r>
        </a:p>
      </dgm:t>
    </dgm:pt>
    <dgm:pt modelId="{EC31BD5E-D469-423C-AE30-4505D86D3BB1}" type="parTrans" cxnId="{FEF6C211-4228-449B-83A4-56BC7A21A133}">
      <dgm:prSet/>
      <dgm:spPr/>
      <dgm:t>
        <a:bodyPr/>
        <a:lstStyle/>
        <a:p>
          <a:endParaRPr lang="en-US"/>
        </a:p>
      </dgm:t>
    </dgm:pt>
    <dgm:pt modelId="{1A981958-D978-43D3-917B-2B55AC6660E7}" type="sibTrans" cxnId="{FEF6C211-4228-449B-83A4-56BC7A21A133}">
      <dgm:prSet phldrT="2" phldr="0"/>
      <dgm:spPr/>
      <dgm:t>
        <a:bodyPr/>
        <a:lstStyle/>
        <a:p>
          <a:r>
            <a:rPr lang="en-US"/>
            <a:t>2</a:t>
          </a:r>
        </a:p>
      </dgm:t>
    </dgm:pt>
    <dgm:pt modelId="{AA472AC7-CF12-4226-8276-BA96D534B4EE}">
      <dgm:prSet/>
      <dgm:spPr/>
      <dgm:t>
        <a:bodyPr/>
        <a:lstStyle/>
        <a:p>
          <a:r>
            <a:rPr lang="en-US"/>
            <a:t>Calculate forage demands of livestock</a:t>
          </a:r>
        </a:p>
      </dgm:t>
    </dgm:pt>
    <dgm:pt modelId="{9D555874-51D2-40B1-A6C0-9C245A082108}" type="parTrans" cxnId="{21EC1566-E55C-406D-B649-9CE3B0759253}">
      <dgm:prSet/>
      <dgm:spPr/>
      <dgm:t>
        <a:bodyPr/>
        <a:lstStyle/>
        <a:p>
          <a:endParaRPr lang="en-US"/>
        </a:p>
      </dgm:t>
    </dgm:pt>
    <dgm:pt modelId="{5EAA9573-34B3-408E-BE48-2F393D3DA490}" type="sibTrans" cxnId="{21EC1566-E55C-406D-B649-9CE3B0759253}">
      <dgm:prSet phldrT="3" phldr="0"/>
      <dgm:spPr/>
      <dgm:t>
        <a:bodyPr/>
        <a:lstStyle/>
        <a:p>
          <a:r>
            <a:rPr lang="en-US"/>
            <a:t>3</a:t>
          </a:r>
        </a:p>
      </dgm:t>
    </dgm:pt>
    <dgm:pt modelId="{4A5032F7-8118-4A4A-B05D-DF3345D492E4}">
      <dgm:prSet/>
      <dgm:spPr/>
      <dgm:t>
        <a:bodyPr/>
        <a:lstStyle/>
        <a:p>
          <a:r>
            <a:rPr lang="en-US" dirty="0"/>
            <a:t>Calculate stocking rate</a:t>
          </a:r>
        </a:p>
      </dgm:t>
    </dgm:pt>
    <dgm:pt modelId="{EE1FE986-33C2-4115-A7EA-AB663BE0A3A1}" type="parTrans" cxnId="{076BA430-FDC1-465D-B13A-7E6FFC8F4C67}">
      <dgm:prSet/>
      <dgm:spPr/>
      <dgm:t>
        <a:bodyPr/>
        <a:lstStyle/>
        <a:p>
          <a:endParaRPr lang="en-US"/>
        </a:p>
      </dgm:t>
    </dgm:pt>
    <dgm:pt modelId="{6C061F63-C912-42F3-8EAD-56251D63EB75}" type="sibTrans" cxnId="{076BA430-FDC1-465D-B13A-7E6FFC8F4C67}">
      <dgm:prSet phldrT="4" phldr="0"/>
      <dgm:spPr/>
      <dgm:t>
        <a:bodyPr/>
        <a:lstStyle/>
        <a:p>
          <a:r>
            <a:rPr lang="en-US"/>
            <a:t>4</a:t>
          </a:r>
        </a:p>
      </dgm:t>
    </dgm:pt>
    <dgm:pt modelId="{1815FEB0-C88B-417D-89D7-57FD602FAC15}">
      <dgm:prSet/>
      <dgm:spPr/>
      <dgm:t>
        <a:bodyPr/>
        <a:lstStyle/>
        <a:p>
          <a:r>
            <a:rPr lang="en-US" dirty="0"/>
            <a:t>MONITOR! Forage varies</a:t>
          </a:r>
        </a:p>
      </dgm:t>
    </dgm:pt>
    <dgm:pt modelId="{C5187324-AF06-4308-9B42-CF45F89DCE72}" type="parTrans" cxnId="{BB404833-0765-43D1-9DA4-03C3B731D8A8}">
      <dgm:prSet/>
      <dgm:spPr/>
      <dgm:t>
        <a:bodyPr/>
        <a:lstStyle/>
        <a:p>
          <a:endParaRPr lang="en-US"/>
        </a:p>
      </dgm:t>
    </dgm:pt>
    <dgm:pt modelId="{5FB1A3BA-AF86-4E53-A180-B7F947776106}" type="sibTrans" cxnId="{BB404833-0765-43D1-9DA4-03C3B731D8A8}">
      <dgm:prSet phldrT="5" phldr="0"/>
      <dgm:spPr/>
      <dgm:t>
        <a:bodyPr/>
        <a:lstStyle/>
        <a:p>
          <a:r>
            <a:rPr lang="en-US"/>
            <a:t>5</a:t>
          </a:r>
        </a:p>
      </dgm:t>
    </dgm:pt>
    <dgm:pt modelId="{03B63095-6E10-4D0E-B550-B14C442D5D45}" type="pres">
      <dgm:prSet presAssocID="{C193EC6D-43F5-410B-A208-91E4E2F4711D}" presName="Name0" presStyleCnt="0">
        <dgm:presLayoutVars>
          <dgm:animLvl val="lvl"/>
          <dgm:resizeHandles val="exact"/>
        </dgm:presLayoutVars>
      </dgm:prSet>
      <dgm:spPr/>
      <dgm:t>
        <a:bodyPr/>
        <a:lstStyle/>
        <a:p>
          <a:endParaRPr lang="en-US"/>
        </a:p>
      </dgm:t>
    </dgm:pt>
    <dgm:pt modelId="{DB73AE53-5656-4C7F-8574-DD0DB36F2649}" type="pres">
      <dgm:prSet presAssocID="{B4EB067C-2F90-479C-9C7F-E96B6EE0011A}" presName="compositeNode" presStyleCnt="0">
        <dgm:presLayoutVars>
          <dgm:bulletEnabled val="1"/>
        </dgm:presLayoutVars>
      </dgm:prSet>
      <dgm:spPr/>
    </dgm:pt>
    <dgm:pt modelId="{6717A6A8-2F5D-42AB-9CB0-8E31087A7775}" type="pres">
      <dgm:prSet presAssocID="{B4EB067C-2F90-479C-9C7F-E96B6EE0011A}" presName="bgRect" presStyleLbl="bgAccFollowNode1" presStyleIdx="0" presStyleCnt="5"/>
      <dgm:spPr/>
      <dgm:t>
        <a:bodyPr/>
        <a:lstStyle/>
        <a:p>
          <a:endParaRPr lang="en-US"/>
        </a:p>
      </dgm:t>
    </dgm:pt>
    <dgm:pt modelId="{EC907FB2-F231-4078-A9D9-264CAE001667}" type="pres">
      <dgm:prSet presAssocID="{5BD8DD70-C1C0-4154-A3DE-DC27A58D4CC9}" presName="sibTransNodeCircle" presStyleLbl="alignNode1" presStyleIdx="0" presStyleCnt="10">
        <dgm:presLayoutVars>
          <dgm:chMax val="0"/>
          <dgm:bulletEnabled/>
        </dgm:presLayoutVars>
      </dgm:prSet>
      <dgm:spPr/>
      <dgm:t>
        <a:bodyPr/>
        <a:lstStyle/>
        <a:p>
          <a:endParaRPr lang="en-US"/>
        </a:p>
      </dgm:t>
    </dgm:pt>
    <dgm:pt modelId="{82A8B834-965D-42C8-9ED7-7315772A8845}" type="pres">
      <dgm:prSet presAssocID="{B4EB067C-2F90-479C-9C7F-E96B6EE0011A}" presName="bottomLine" presStyleLbl="alignNode1" presStyleIdx="1" presStyleCnt="10">
        <dgm:presLayoutVars/>
      </dgm:prSet>
      <dgm:spPr/>
    </dgm:pt>
    <dgm:pt modelId="{A603709F-5C88-4897-B0C3-D31AA3C3E8B4}" type="pres">
      <dgm:prSet presAssocID="{B4EB067C-2F90-479C-9C7F-E96B6EE0011A}" presName="nodeText" presStyleLbl="bgAccFollowNode1" presStyleIdx="0" presStyleCnt="5">
        <dgm:presLayoutVars>
          <dgm:bulletEnabled val="1"/>
        </dgm:presLayoutVars>
      </dgm:prSet>
      <dgm:spPr/>
      <dgm:t>
        <a:bodyPr/>
        <a:lstStyle/>
        <a:p>
          <a:endParaRPr lang="en-US"/>
        </a:p>
      </dgm:t>
    </dgm:pt>
    <dgm:pt modelId="{B1961919-41E5-457A-8284-E5D39D86DF98}" type="pres">
      <dgm:prSet presAssocID="{5BD8DD70-C1C0-4154-A3DE-DC27A58D4CC9}" presName="sibTrans" presStyleCnt="0"/>
      <dgm:spPr/>
    </dgm:pt>
    <dgm:pt modelId="{1AA86D1B-2B7D-414E-989E-0F298E559FDF}" type="pres">
      <dgm:prSet presAssocID="{0B80CA47-41FB-4271-AADC-8BBD89DFE93D}" presName="compositeNode" presStyleCnt="0">
        <dgm:presLayoutVars>
          <dgm:bulletEnabled val="1"/>
        </dgm:presLayoutVars>
      </dgm:prSet>
      <dgm:spPr/>
    </dgm:pt>
    <dgm:pt modelId="{3E540490-C905-4BF9-A446-BDDA4E3CEF25}" type="pres">
      <dgm:prSet presAssocID="{0B80CA47-41FB-4271-AADC-8BBD89DFE93D}" presName="bgRect" presStyleLbl="bgAccFollowNode1" presStyleIdx="1" presStyleCnt="5"/>
      <dgm:spPr/>
      <dgm:t>
        <a:bodyPr/>
        <a:lstStyle/>
        <a:p>
          <a:endParaRPr lang="en-US"/>
        </a:p>
      </dgm:t>
    </dgm:pt>
    <dgm:pt modelId="{3E17CDC9-843B-4DF6-973F-300220CE88BB}" type="pres">
      <dgm:prSet presAssocID="{1A981958-D978-43D3-917B-2B55AC6660E7}" presName="sibTransNodeCircle" presStyleLbl="alignNode1" presStyleIdx="2" presStyleCnt="10">
        <dgm:presLayoutVars>
          <dgm:chMax val="0"/>
          <dgm:bulletEnabled/>
        </dgm:presLayoutVars>
      </dgm:prSet>
      <dgm:spPr/>
      <dgm:t>
        <a:bodyPr/>
        <a:lstStyle/>
        <a:p>
          <a:endParaRPr lang="en-US"/>
        </a:p>
      </dgm:t>
    </dgm:pt>
    <dgm:pt modelId="{7B107B86-C901-4341-91A5-DE26A9C5B5A4}" type="pres">
      <dgm:prSet presAssocID="{0B80CA47-41FB-4271-AADC-8BBD89DFE93D}" presName="bottomLine" presStyleLbl="alignNode1" presStyleIdx="3" presStyleCnt="10">
        <dgm:presLayoutVars/>
      </dgm:prSet>
      <dgm:spPr/>
    </dgm:pt>
    <dgm:pt modelId="{7E50FDD5-4559-45ED-B92E-0EBF70DC0444}" type="pres">
      <dgm:prSet presAssocID="{0B80CA47-41FB-4271-AADC-8BBD89DFE93D}" presName="nodeText" presStyleLbl="bgAccFollowNode1" presStyleIdx="1" presStyleCnt="5">
        <dgm:presLayoutVars>
          <dgm:bulletEnabled val="1"/>
        </dgm:presLayoutVars>
      </dgm:prSet>
      <dgm:spPr/>
      <dgm:t>
        <a:bodyPr/>
        <a:lstStyle/>
        <a:p>
          <a:endParaRPr lang="en-US"/>
        </a:p>
      </dgm:t>
    </dgm:pt>
    <dgm:pt modelId="{EEFDBB6E-FEC6-4C68-A6D3-CC5D3162B0A6}" type="pres">
      <dgm:prSet presAssocID="{1A981958-D978-43D3-917B-2B55AC6660E7}" presName="sibTrans" presStyleCnt="0"/>
      <dgm:spPr/>
    </dgm:pt>
    <dgm:pt modelId="{E3E8491F-4C86-49E6-B52B-8F913FC7AFAD}" type="pres">
      <dgm:prSet presAssocID="{AA472AC7-CF12-4226-8276-BA96D534B4EE}" presName="compositeNode" presStyleCnt="0">
        <dgm:presLayoutVars>
          <dgm:bulletEnabled val="1"/>
        </dgm:presLayoutVars>
      </dgm:prSet>
      <dgm:spPr/>
    </dgm:pt>
    <dgm:pt modelId="{EEF971F0-2E40-45C8-9AE2-2F79152B742B}" type="pres">
      <dgm:prSet presAssocID="{AA472AC7-CF12-4226-8276-BA96D534B4EE}" presName="bgRect" presStyleLbl="bgAccFollowNode1" presStyleIdx="2" presStyleCnt="5"/>
      <dgm:spPr/>
      <dgm:t>
        <a:bodyPr/>
        <a:lstStyle/>
        <a:p>
          <a:endParaRPr lang="en-US"/>
        </a:p>
      </dgm:t>
    </dgm:pt>
    <dgm:pt modelId="{02DD00A1-8A62-4129-9DFA-10B015B36272}" type="pres">
      <dgm:prSet presAssocID="{5EAA9573-34B3-408E-BE48-2F393D3DA490}" presName="sibTransNodeCircle" presStyleLbl="alignNode1" presStyleIdx="4" presStyleCnt="10">
        <dgm:presLayoutVars>
          <dgm:chMax val="0"/>
          <dgm:bulletEnabled/>
        </dgm:presLayoutVars>
      </dgm:prSet>
      <dgm:spPr/>
      <dgm:t>
        <a:bodyPr/>
        <a:lstStyle/>
        <a:p>
          <a:endParaRPr lang="en-US"/>
        </a:p>
      </dgm:t>
    </dgm:pt>
    <dgm:pt modelId="{F9E1DB57-1CC3-4A48-A2C2-C5BD37A4EB59}" type="pres">
      <dgm:prSet presAssocID="{AA472AC7-CF12-4226-8276-BA96D534B4EE}" presName="bottomLine" presStyleLbl="alignNode1" presStyleIdx="5" presStyleCnt="10">
        <dgm:presLayoutVars/>
      </dgm:prSet>
      <dgm:spPr/>
    </dgm:pt>
    <dgm:pt modelId="{A3D241C0-4D54-4B47-B10E-5AAA6D322BC0}" type="pres">
      <dgm:prSet presAssocID="{AA472AC7-CF12-4226-8276-BA96D534B4EE}" presName="nodeText" presStyleLbl="bgAccFollowNode1" presStyleIdx="2" presStyleCnt="5">
        <dgm:presLayoutVars>
          <dgm:bulletEnabled val="1"/>
        </dgm:presLayoutVars>
      </dgm:prSet>
      <dgm:spPr/>
      <dgm:t>
        <a:bodyPr/>
        <a:lstStyle/>
        <a:p>
          <a:endParaRPr lang="en-US"/>
        </a:p>
      </dgm:t>
    </dgm:pt>
    <dgm:pt modelId="{2EF0B0C6-A722-453A-93D2-0EEFFBE91B81}" type="pres">
      <dgm:prSet presAssocID="{5EAA9573-34B3-408E-BE48-2F393D3DA490}" presName="sibTrans" presStyleCnt="0"/>
      <dgm:spPr/>
    </dgm:pt>
    <dgm:pt modelId="{A035B556-4CD9-44DE-8EFE-0B8EC7C331DA}" type="pres">
      <dgm:prSet presAssocID="{4A5032F7-8118-4A4A-B05D-DF3345D492E4}" presName="compositeNode" presStyleCnt="0">
        <dgm:presLayoutVars>
          <dgm:bulletEnabled val="1"/>
        </dgm:presLayoutVars>
      </dgm:prSet>
      <dgm:spPr/>
    </dgm:pt>
    <dgm:pt modelId="{CFC01BF9-F88F-4690-A963-9C2FCB7565BE}" type="pres">
      <dgm:prSet presAssocID="{4A5032F7-8118-4A4A-B05D-DF3345D492E4}" presName="bgRect" presStyleLbl="bgAccFollowNode1" presStyleIdx="3" presStyleCnt="5"/>
      <dgm:spPr/>
      <dgm:t>
        <a:bodyPr/>
        <a:lstStyle/>
        <a:p>
          <a:endParaRPr lang="en-US"/>
        </a:p>
      </dgm:t>
    </dgm:pt>
    <dgm:pt modelId="{678E1C40-B3AB-4FCF-8454-07316A057A08}" type="pres">
      <dgm:prSet presAssocID="{6C061F63-C912-42F3-8EAD-56251D63EB75}" presName="sibTransNodeCircle" presStyleLbl="alignNode1" presStyleIdx="6" presStyleCnt="10">
        <dgm:presLayoutVars>
          <dgm:chMax val="0"/>
          <dgm:bulletEnabled/>
        </dgm:presLayoutVars>
      </dgm:prSet>
      <dgm:spPr/>
      <dgm:t>
        <a:bodyPr/>
        <a:lstStyle/>
        <a:p>
          <a:endParaRPr lang="en-US"/>
        </a:p>
      </dgm:t>
    </dgm:pt>
    <dgm:pt modelId="{7E5FF964-BA5E-4826-A0E6-777DA73A3AA9}" type="pres">
      <dgm:prSet presAssocID="{4A5032F7-8118-4A4A-B05D-DF3345D492E4}" presName="bottomLine" presStyleLbl="alignNode1" presStyleIdx="7" presStyleCnt="10">
        <dgm:presLayoutVars/>
      </dgm:prSet>
      <dgm:spPr/>
    </dgm:pt>
    <dgm:pt modelId="{5444AB24-47CB-479C-9286-68F3B71FC1F7}" type="pres">
      <dgm:prSet presAssocID="{4A5032F7-8118-4A4A-B05D-DF3345D492E4}" presName="nodeText" presStyleLbl="bgAccFollowNode1" presStyleIdx="3" presStyleCnt="5">
        <dgm:presLayoutVars>
          <dgm:bulletEnabled val="1"/>
        </dgm:presLayoutVars>
      </dgm:prSet>
      <dgm:spPr/>
      <dgm:t>
        <a:bodyPr/>
        <a:lstStyle/>
        <a:p>
          <a:endParaRPr lang="en-US"/>
        </a:p>
      </dgm:t>
    </dgm:pt>
    <dgm:pt modelId="{5D1C67EB-A093-40D5-B763-9E1AD88DCF88}" type="pres">
      <dgm:prSet presAssocID="{6C061F63-C912-42F3-8EAD-56251D63EB75}" presName="sibTrans" presStyleCnt="0"/>
      <dgm:spPr/>
    </dgm:pt>
    <dgm:pt modelId="{7C6BF4F3-F3D2-4154-9A08-FA31167234AE}" type="pres">
      <dgm:prSet presAssocID="{1815FEB0-C88B-417D-89D7-57FD602FAC15}" presName="compositeNode" presStyleCnt="0">
        <dgm:presLayoutVars>
          <dgm:bulletEnabled val="1"/>
        </dgm:presLayoutVars>
      </dgm:prSet>
      <dgm:spPr/>
    </dgm:pt>
    <dgm:pt modelId="{AB484229-FD6B-4E77-B951-BE2BE7961AFB}" type="pres">
      <dgm:prSet presAssocID="{1815FEB0-C88B-417D-89D7-57FD602FAC15}" presName="bgRect" presStyleLbl="bgAccFollowNode1" presStyleIdx="4" presStyleCnt="5"/>
      <dgm:spPr/>
      <dgm:t>
        <a:bodyPr/>
        <a:lstStyle/>
        <a:p>
          <a:endParaRPr lang="en-US"/>
        </a:p>
      </dgm:t>
    </dgm:pt>
    <dgm:pt modelId="{EC04E8EE-3DEF-4156-A50A-A9F820CE92BA}" type="pres">
      <dgm:prSet presAssocID="{5FB1A3BA-AF86-4E53-A180-B7F947776106}" presName="sibTransNodeCircle" presStyleLbl="alignNode1" presStyleIdx="8" presStyleCnt="10">
        <dgm:presLayoutVars>
          <dgm:chMax val="0"/>
          <dgm:bulletEnabled/>
        </dgm:presLayoutVars>
      </dgm:prSet>
      <dgm:spPr/>
      <dgm:t>
        <a:bodyPr/>
        <a:lstStyle/>
        <a:p>
          <a:endParaRPr lang="en-US"/>
        </a:p>
      </dgm:t>
    </dgm:pt>
    <dgm:pt modelId="{73F56A4E-E9DB-4BB7-B166-41025755A07A}" type="pres">
      <dgm:prSet presAssocID="{1815FEB0-C88B-417D-89D7-57FD602FAC15}" presName="bottomLine" presStyleLbl="alignNode1" presStyleIdx="9" presStyleCnt="10">
        <dgm:presLayoutVars/>
      </dgm:prSet>
      <dgm:spPr/>
    </dgm:pt>
    <dgm:pt modelId="{201335D8-1FF9-41EC-9DF3-445AEDD761BC}" type="pres">
      <dgm:prSet presAssocID="{1815FEB0-C88B-417D-89D7-57FD602FAC15}" presName="nodeText" presStyleLbl="bgAccFollowNode1" presStyleIdx="4" presStyleCnt="5">
        <dgm:presLayoutVars>
          <dgm:bulletEnabled val="1"/>
        </dgm:presLayoutVars>
      </dgm:prSet>
      <dgm:spPr/>
      <dgm:t>
        <a:bodyPr/>
        <a:lstStyle/>
        <a:p>
          <a:endParaRPr lang="en-US"/>
        </a:p>
      </dgm:t>
    </dgm:pt>
  </dgm:ptLst>
  <dgm:cxnLst>
    <dgm:cxn modelId="{21EC1566-E55C-406D-B649-9CE3B0759253}" srcId="{C193EC6D-43F5-410B-A208-91E4E2F4711D}" destId="{AA472AC7-CF12-4226-8276-BA96D534B4EE}" srcOrd="2" destOrd="0" parTransId="{9D555874-51D2-40B1-A6C0-9C245A082108}" sibTransId="{5EAA9573-34B3-408E-BE48-2F393D3DA490}"/>
    <dgm:cxn modelId="{F166FE4E-AC3D-40A3-AFF9-CFED22355790}" type="presOf" srcId="{5FB1A3BA-AF86-4E53-A180-B7F947776106}" destId="{EC04E8EE-3DEF-4156-A50A-A9F820CE92BA}" srcOrd="0" destOrd="0" presId="urn:microsoft.com/office/officeart/2016/7/layout/BasicLinearProcessNumbered"/>
    <dgm:cxn modelId="{076BA430-FDC1-465D-B13A-7E6FFC8F4C67}" srcId="{C193EC6D-43F5-410B-A208-91E4E2F4711D}" destId="{4A5032F7-8118-4A4A-B05D-DF3345D492E4}" srcOrd="3" destOrd="0" parTransId="{EE1FE986-33C2-4115-A7EA-AB663BE0A3A1}" sibTransId="{6C061F63-C912-42F3-8EAD-56251D63EB75}"/>
    <dgm:cxn modelId="{19DCC78F-081B-4C02-9652-62E3D92575E4}" type="presOf" srcId="{1815FEB0-C88B-417D-89D7-57FD602FAC15}" destId="{AB484229-FD6B-4E77-B951-BE2BE7961AFB}" srcOrd="0" destOrd="0" presId="urn:microsoft.com/office/officeart/2016/7/layout/BasicLinearProcessNumbered"/>
    <dgm:cxn modelId="{739BD115-2525-4721-BA17-95AFD6E2068A}" type="presOf" srcId="{B4EB067C-2F90-479C-9C7F-E96B6EE0011A}" destId="{A603709F-5C88-4897-B0C3-D31AA3C3E8B4}" srcOrd="1" destOrd="0" presId="urn:microsoft.com/office/officeart/2016/7/layout/BasicLinearProcessNumbered"/>
    <dgm:cxn modelId="{2A4B09F5-834F-44A1-B0AD-F891EB30E615}" type="presOf" srcId="{AA472AC7-CF12-4226-8276-BA96D534B4EE}" destId="{A3D241C0-4D54-4B47-B10E-5AAA6D322BC0}" srcOrd="1" destOrd="0" presId="urn:microsoft.com/office/officeart/2016/7/layout/BasicLinearProcessNumbered"/>
    <dgm:cxn modelId="{48E3C606-2F35-4690-90EB-B12F8EF66FF5}" srcId="{C193EC6D-43F5-410B-A208-91E4E2F4711D}" destId="{B4EB067C-2F90-479C-9C7F-E96B6EE0011A}" srcOrd="0" destOrd="0" parTransId="{E4D8CDD7-014F-41C9-B31B-9E04317E2360}" sibTransId="{5BD8DD70-C1C0-4154-A3DE-DC27A58D4CC9}"/>
    <dgm:cxn modelId="{6BF5DBDC-4920-46F7-9002-E12374F8AC57}" type="presOf" srcId="{5EAA9573-34B3-408E-BE48-2F393D3DA490}" destId="{02DD00A1-8A62-4129-9DFA-10B015B36272}" srcOrd="0" destOrd="0" presId="urn:microsoft.com/office/officeart/2016/7/layout/BasicLinearProcessNumbered"/>
    <dgm:cxn modelId="{DEF26EEC-3E4F-4A8C-B36B-641951A5DA8C}" type="presOf" srcId="{1A981958-D978-43D3-917B-2B55AC6660E7}" destId="{3E17CDC9-843B-4DF6-973F-300220CE88BB}" srcOrd="0" destOrd="0" presId="urn:microsoft.com/office/officeart/2016/7/layout/BasicLinearProcessNumbered"/>
    <dgm:cxn modelId="{196A8050-7FAF-4DB5-9F27-9858F2E13A60}" type="presOf" srcId="{4A5032F7-8118-4A4A-B05D-DF3345D492E4}" destId="{CFC01BF9-F88F-4690-A963-9C2FCB7565BE}" srcOrd="0" destOrd="0" presId="urn:microsoft.com/office/officeart/2016/7/layout/BasicLinearProcessNumbered"/>
    <dgm:cxn modelId="{4322A2A2-F1A2-4F44-B79C-9EF9A19EA464}" type="presOf" srcId="{AA472AC7-CF12-4226-8276-BA96D534B4EE}" destId="{EEF971F0-2E40-45C8-9AE2-2F79152B742B}" srcOrd="0" destOrd="0" presId="urn:microsoft.com/office/officeart/2016/7/layout/BasicLinearProcessNumbered"/>
    <dgm:cxn modelId="{FEF6C211-4228-449B-83A4-56BC7A21A133}" srcId="{C193EC6D-43F5-410B-A208-91E4E2F4711D}" destId="{0B80CA47-41FB-4271-AADC-8BBD89DFE93D}" srcOrd="1" destOrd="0" parTransId="{EC31BD5E-D469-423C-AE30-4505D86D3BB1}" sibTransId="{1A981958-D978-43D3-917B-2B55AC6660E7}"/>
    <dgm:cxn modelId="{3F6C554F-9AA2-4F5D-BE8B-5EA2A7728147}" type="presOf" srcId="{0B80CA47-41FB-4271-AADC-8BBD89DFE93D}" destId="{7E50FDD5-4559-45ED-B92E-0EBF70DC0444}" srcOrd="1" destOrd="0" presId="urn:microsoft.com/office/officeart/2016/7/layout/BasicLinearProcessNumbered"/>
    <dgm:cxn modelId="{28CCE7B4-B3B1-4CA8-A5BE-2E084F44A4A6}" type="presOf" srcId="{C193EC6D-43F5-410B-A208-91E4E2F4711D}" destId="{03B63095-6E10-4D0E-B550-B14C442D5D45}" srcOrd="0" destOrd="0" presId="urn:microsoft.com/office/officeart/2016/7/layout/BasicLinearProcessNumbered"/>
    <dgm:cxn modelId="{EA0B37C8-ACC3-4550-9CFC-B59860850CEA}" type="presOf" srcId="{B4EB067C-2F90-479C-9C7F-E96B6EE0011A}" destId="{6717A6A8-2F5D-42AB-9CB0-8E31087A7775}" srcOrd="0" destOrd="0" presId="urn:microsoft.com/office/officeart/2016/7/layout/BasicLinearProcessNumbered"/>
    <dgm:cxn modelId="{BB404833-0765-43D1-9DA4-03C3B731D8A8}" srcId="{C193EC6D-43F5-410B-A208-91E4E2F4711D}" destId="{1815FEB0-C88B-417D-89D7-57FD602FAC15}" srcOrd="4" destOrd="0" parTransId="{C5187324-AF06-4308-9B42-CF45F89DCE72}" sibTransId="{5FB1A3BA-AF86-4E53-A180-B7F947776106}"/>
    <dgm:cxn modelId="{052D2B39-CE0C-4950-8F57-335B4929A09A}" type="presOf" srcId="{1815FEB0-C88B-417D-89D7-57FD602FAC15}" destId="{201335D8-1FF9-41EC-9DF3-445AEDD761BC}" srcOrd="1" destOrd="0" presId="urn:microsoft.com/office/officeart/2016/7/layout/BasicLinearProcessNumbered"/>
    <dgm:cxn modelId="{D65A291D-5CEB-4B82-BCBB-7A969448B28F}" type="presOf" srcId="{5BD8DD70-C1C0-4154-A3DE-DC27A58D4CC9}" destId="{EC907FB2-F231-4078-A9D9-264CAE001667}" srcOrd="0" destOrd="0" presId="urn:microsoft.com/office/officeart/2016/7/layout/BasicLinearProcessNumbered"/>
    <dgm:cxn modelId="{C0A217EA-8E93-4324-AF9E-BC919FD63629}" type="presOf" srcId="{0B80CA47-41FB-4271-AADC-8BBD89DFE93D}" destId="{3E540490-C905-4BF9-A446-BDDA4E3CEF25}" srcOrd="0" destOrd="0" presId="urn:microsoft.com/office/officeart/2016/7/layout/BasicLinearProcessNumbered"/>
    <dgm:cxn modelId="{D8F66C78-0050-4EE2-82CC-AEACBA275214}" type="presOf" srcId="{6C061F63-C912-42F3-8EAD-56251D63EB75}" destId="{678E1C40-B3AB-4FCF-8454-07316A057A08}" srcOrd="0" destOrd="0" presId="urn:microsoft.com/office/officeart/2016/7/layout/BasicLinearProcessNumbered"/>
    <dgm:cxn modelId="{9FAE878A-744C-4505-950B-CC723B94B6E2}" type="presOf" srcId="{4A5032F7-8118-4A4A-B05D-DF3345D492E4}" destId="{5444AB24-47CB-479C-9286-68F3B71FC1F7}" srcOrd="1" destOrd="0" presId="urn:microsoft.com/office/officeart/2016/7/layout/BasicLinearProcessNumbered"/>
    <dgm:cxn modelId="{2F407E63-E881-4164-BD6A-0EAA83EEBE4C}" type="presParOf" srcId="{03B63095-6E10-4D0E-B550-B14C442D5D45}" destId="{DB73AE53-5656-4C7F-8574-DD0DB36F2649}" srcOrd="0" destOrd="0" presId="urn:microsoft.com/office/officeart/2016/7/layout/BasicLinearProcessNumbered"/>
    <dgm:cxn modelId="{18964F2A-0B63-4417-BB1D-D9A661FF2078}" type="presParOf" srcId="{DB73AE53-5656-4C7F-8574-DD0DB36F2649}" destId="{6717A6A8-2F5D-42AB-9CB0-8E31087A7775}" srcOrd="0" destOrd="0" presId="urn:microsoft.com/office/officeart/2016/7/layout/BasicLinearProcessNumbered"/>
    <dgm:cxn modelId="{78F6A599-C409-4F8E-9260-3AF6AD1A3A47}" type="presParOf" srcId="{DB73AE53-5656-4C7F-8574-DD0DB36F2649}" destId="{EC907FB2-F231-4078-A9D9-264CAE001667}" srcOrd="1" destOrd="0" presId="urn:microsoft.com/office/officeart/2016/7/layout/BasicLinearProcessNumbered"/>
    <dgm:cxn modelId="{FFB21827-7D43-4C8C-A96A-1F9F506B69FC}" type="presParOf" srcId="{DB73AE53-5656-4C7F-8574-DD0DB36F2649}" destId="{82A8B834-965D-42C8-9ED7-7315772A8845}" srcOrd="2" destOrd="0" presId="urn:microsoft.com/office/officeart/2016/7/layout/BasicLinearProcessNumbered"/>
    <dgm:cxn modelId="{4FBCF874-D23C-4C46-8925-B103BD3C1881}" type="presParOf" srcId="{DB73AE53-5656-4C7F-8574-DD0DB36F2649}" destId="{A603709F-5C88-4897-B0C3-D31AA3C3E8B4}" srcOrd="3" destOrd="0" presId="urn:microsoft.com/office/officeart/2016/7/layout/BasicLinearProcessNumbered"/>
    <dgm:cxn modelId="{EA540652-27E7-4327-93BD-E1501E96B5BF}" type="presParOf" srcId="{03B63095-6E10-4D0E-B550-B14C442D5D45}" destId="{B1961919-41E5-457A-8284-E5D39D86DF98}" srcOrd="1" destOrd="0" presId="urn:microsoft.com/office/officeart/2016/7/layout/BasicLinearProcessNumbered"/>
    <dgm:cxn modelId="{3DAFC842-2C02-4361-B969-F9E55D8C3478}" type="presParOf" srcId="{03B63095-6E10-4D0E-B550-B14C442D5D45}" destId="{1AA86D1B-2B7D-414E-989E-0F298E559FDF}" srcOrd="2" destOrd="0" presId="urn:microsoft.com/office/officeart/2016/7/layout/BasicLinearProcessNumbered"/>
    <dgm:cxn modelId="{F329EB9E-FF04-4F71-B4E3-02562DE1FE8F}" type="presParOf" srcId="{1AA86D1B-2B7D-414E-989E-0F298E559FDF}" destId="{3E540490-C905-4BF9-A446-BDDA4E3CEF25}" srcOrd="0" destOrd="0" presId="urn:microsoft.com/office/officeart/2016/7/layout/BasicLinearProcessNumbered"/>
    <dgm:cxn modelId="{2F0863DF-E0BE-47FC-8839-4BB7D2AF0677}" type="presParOf" srcId="{1AA86D1B-2B7D-414E-989E-0F298E559FDF}" destId="{3E17CDC9-843B-4DF6-973F-300220CE88BB}" srcOrd="1" destOrd="0" presId="urn:microsoft.com/office/officeart/2016/7/layout/BasicLinearProcessNumbered"/>
    <dgm:cxn modelId="{C362A4C9-DACF-4577-A141-09D6BCAC81CD}" type="presParOf" srcId="{1AA86D1B-2B7D-414E-989E-0F298E559FDF}" destId="{7B107B86-C901-4341-91A5-DE26A9C5B5A4}" srcOrd="2" destOrd="0" presId="urn:microsoft.com/office/officeart/2016/7/layout/BasicLinearProcessNumbered"/>
    <dgm:cxn modelId="{A9E22C03-CC05-4ACE-B823-71F19BBC3E8E}" type="presParOf" srcId="{1AA86D1B-2B7D-414E-989E-0F298E559FDF}" destId="{7E50FDD5-4559-45ED-B92E-0EBF70DC0444}" srcOrd="3" destOrd="0" presId="urn:microsoft.com/office/officeart/2016/7/layout/BasicLinearProcessNumbered"/>
    <dgm:cxn modelId="{C93C3ED8-9E2E-4A9B-B865-97F374F3A897}" type="presParOf" srcId="{03B63095-6E10-4D0E-B550-B14C442D5D45}" destId="{EEFDBB6E-FEC6-4C68-A6D3-CC5D3162B0A6}" srcOrd="3" destOrd="0" presId="urn:microsoft.com/office/officeart/2016/7/layout/BasicLinearProcessNumbered"/>
    <dgm:cxn modelId="{E6C25772-4CC6-41AE-82E2-B366B8407BA3}" type="presParOf" srcId="{03B63095-6E10-4D0E-B550-B14C442D5D45}" destId="{E3E8491F-4C86-49E6-B52B-8F913FC7AFAD}" srcOrd="4" destOrd="0" presId="urn:microsoft.com/office/officeart/2016/7/layout/BasicLinearProcessNumbered"/>
    <dgm:cxn modelId="{743112D1-4A53-489F-BC6C-B1838CD2641E}" type="presParOf" srcId="{E3E8491F-4C86-49E6-B52B-8F913FC7AFAD}" destId="{EEF971F0-2E40-45C8-9AE2-2F79152B742B}" srcOrd="0" destOrd="0" presId="urn:microsoft.com/office/officeart/2016/7/layout/BasicLinearProcessNumbered"/>
    <dgm:cxn modelId="{998D45F8-801F-4F77-ACC8-28A21DFE9167}" type="presParOf" srcId="{E3E8491F-4C86-49E6-B52B-8F913FC7AFAD}" destId="{02DD00A1-8A62-4129-9DFA-10B015B36272}" srcOrd="1" destOrd="0" presId="urn:microsoft.com/office/officeart/2016/7/layout/BasicLinearProcessNumbered"/>
    <dgm:cxn modelId="{47B25078-738B-40BE-9453-28822F13B539}" type="presParOf" srcId="{E3E8491F-4C86-49E6-B52B-8F913FC7AFAD}" destId="{F9E1DB57-1CC3-4A48-A2C2-C5BD37A4EB59}" srcOrd="2" destOrd="0" presId="urn:microsoft.com/office/officeart/2016/7/layout/BasicLinearProcessNumbered"/>
    <dgm:cxn modelId="{28CE12D1-6FBA-4D6E-A6F3-FC5B84556A71}" type="presParOf" srcId="{E3E8491F-4C86-49E6-B52B-8F913FC7AFAD}" destId="{A3D241C0-4D54-4B47-B10E-5AAA6D322BC0}" srcOrd="3" destOrd="0" presId="urn:microsoft.com/office/officeart/2016/7/layout/BasicLinearProcessNumbered"/>
    <dgm:cxn modelId="{7E2C6D8A-DABC-461E-A1A5-1F146EC96BBC}" type="presParOf" srcId="{03B63095-6E10-4D0E-B550-B14C442D5D45}" destId="{2EF0B0C6-A722-453A-93D2-0EEFFBE91B81}" srcOrd="5" destOrd="0" presId="urn:microsoft.com/office/officeart/2016/7/layout/BasicLinearProcessNumbered"/>
    <dgm:cxn modelId="{836F3C6A-F5CC-4F9A-BA83-48FCC70718D1}" type="presParOf" srcId="{03B63095-6E10-4D0E-B550-B14C442D5D45}" destId="{A035B556-4CD9-44DE-8EFE-0B8EC7C331DA}" srcOrd="6" destOrd="0" presId="urn:microsoft.com/office/officeart/2016/7/layout/BasicLinearProcessNumbered"/>
    <dgm:cxn modelId="{F20C46DE-50B5-4145-ABEB-849F29933154}" type="presParOf" srcId="{A035B556-4CD9-44DE-8EFE-0B8EC7C331DA}" destId="{CFC01BF9-F88F-4690-A963-9C2FCB7565BE}" srcOrd="0" destOrd="0" presId="urn:microsoft.com/office/officeart/2016/7/layout/BasicLinearProcessNumbered"/>
    <dgm:cxn modelId="{406906C6-B769-4A77-8C59-1A96BD40C564}" type="presParOf" srcId="{A035B556-4CD9-44DE-8EFE-0B8EC7C331DA}" destId="{678E1C40-B3AB-4FCF-8454-07316A057A08}" srcOrd="1" destOrd="0" presId="urn:microsoft.com/office/officeart/2016/7/layout/BasicLinearProcessNumbered"/>
    <dgm:cxn modelId="{4F3F0E62-DEB4-4998-9262-45A573969E75}" type="presParOf" srcId="{A035B556-4CD9-44DE-8EFE-0B8EC7C331DA}" destId="{7E5FF964-BA5E-4826-A0E6-777DA73A3AA9}" srcOrd="2" destOrd="0" presId="urn:microsoft.com/office/officeart/2016/7/layout/BasicLinearProcessNumbered"/>
    <dgm:cxn modelId="{EF52A305-2EE2-48FC-9EE7-89C5EAA2B306}" type="presParOf" srcId="{A035B556-4CD9-44DE-8EFE-0B8EC7C331DA}" destId="{5444AB24-47CB-479C-9286-68F3B71FC1F7}" srcOrd="3" destOrd="0" presId="urn:microsoft.com/office/officeart/2016/7/layout/BasicLinearProcessNumbered"/>
    <dgm:cxn modelId="{8A0A1F48-1EB7-4E49-89A8-E12608B0D9E7}" type="presParOf" srcId="{03B63095-6E10-4D0E-B550-B14C442D5D45}" destId="{5D1C67EB-A093-40D5-B763-9E1AD88DCF88}" srcOrd="7" destOrd="0" presId="urn:microsoft.com/office/officeart/2016/7/layout/BasicLinearProcessNumbered"/>
    <dgm:cxn modelId="{EFA13532-5983-478D-9C39-E2C061096A8F}" type="presParOf" srcId="{03B63095-6E10-4D0E-B550-B14C442D5D45}" destId="{7C6BF4F3-F3D2-4154-9A08-FA31167234AE}" srcOrd="8" destOrd="0" presId="urn:microsoft.com/office/officeart/2016/7/layout/BasicLinearProcessNumbered"/>
    <dgm:cxn modelId="{F9ADDDB0-563A-44EE-AE23-4138C00DEA55}" type="presParOf" srcId="{7C6BF4F3-F3D2-4154-9A08-FA31167234AE}" destId="{AB484229-FD6B-4E77-B951-BE2BE7961AFB}" srcOrd="0" destOrd="0" presId="urn:microsoft.com/office/officeart/2016/7/layout/BasicLinearProcessNumbered"/>
    <dgm:cxn modelId="{B26F6229-1133-4D86-8AD4-295DBF6FCB27}" type="presParOf" srcId="{7C6BF4F3-F3D2-4154-9A08-FA31167234AE}" destId="{EC04E8EE-3DEF-4156-A50A-A9F820CE92BA}" srcOrd="1" destOrd="0" presId="urn:microsoft.com/office/officeart/2016/7/layout/BasicLinearProcessNumbered"/>
    <dgm:cxn modelId="{8237F2E2-3598-4E7A-AFFA-12B94689A608}" type="presParOf" srcId="{7C6BF4F3-F3D2-4154-9A08-FA31167234AE}" destId="{73F56A4E-E9DB-4BB7-B166-41025755A07A}" srcOrd="2" destOrd="0" presId="urn:microsoft.com/office/officeart/2016/7/layout/BasicLinearProcessNumbered"/>
    <dgm:cxn modelId="{1FBF740E-F184-4CF0-9617-F1D0538E2F89}" type="presParOf" srcId="{7C6BF4F3-F3D2-4154-9A08-FA31167234AE}" destId="{201335D8-1FF9-41EC-9DF3-445AEDD761B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BD2FDC-E50D-4A7F-8F8C-8DE42E0497BC}" type="datetimeFigureOut">
              <a:rPr lang="en-US" smtClean="0"/>
              <a:t>5/23/2018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2D30217-6B14-4195-9A9C-F110F19E3A25}" type="slidenum">
              <a:rPr lang="en-US" smtClean="0"/>
              <a:t>‹#›</a:t>
            </a:fld>
            <a:endParaRPr lang="en-US"/>
          </a:p>
        </p:txBody>
      </p:sp>
    </p:spTree>
    <p:extLst>
      <p:ext uri="{BB962C8B-B14F-4D97-AF65-F5344CB8AC3E}">
        <p14:creationId xmlns:p14="http://schemas.microsoft.com/office/powerpoint/2010/main" val="102086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 In livestock production grass is your crop and your management should focus on growing grass and building healthy soil. </a:t>
            </a:r>
          </a:p>
          <a:p>
            <a:endParaRPr lang="en-US" sz="1400" dirty="0"/>
          </a:p>
          <a:p>
            <a:r>
              <a:rPr lang="en-US" sz="1400" dirty="0"/>
              <a:t> - It’s a bottom up system: healthy soils produce good grass, which supports healthy cows. If you take care of the soil you take care of everything else </a:t>
            </a:r>
          </a:p>
        </p:txBody>
      </p:sp>
      <p:sp>
        <p:nvSpPr>
          <p:cNvPr id="4" name="Slide Number Placeholder 3"/>
          <p:cNvSpPr>
            <a:spLocks noGrp="1"/>
          </p:cNvSpPr>
          <p:nvPr>
            <p:ph type="sldNum" sz="quarter" idx="10"/>
          </p:nvPr>
        </p:nvSpPr>
        <p:spPr/>
        <p:txBody>
          <a:bodyPr/>
          <a:lstStyle/>
          <a:p>
            <a:fld id="{D2D30217-6B14-4195-9A9C-F110F19E3A25}" type="slidenum">
              <a:rPr lang="en-US" smtClean="0"/>
              <a:t>1</a:t>
            </a:fld>
            <a:endParaRPr lang="en-US"/>
          </a:p>
        </p:txBody>
      </p:sp>
    </p:spTree>
    <p:extLst>
      <p:ext uri="{BB962C8B-B14F-4D97-AF65-F5344CB8AC3E}">
        <p14:creationId xmlns:p14="http://schemas.microsoft.com/office/powerpoint/2010/main" val="62004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Overgrazing: grazing exceeds the recovery capacity</a:t>
            </a:r>
          </a:p>
          <a:p>
            <a:r>
              <a:rPr lang="en-US" dirty="0"/>
              <a:t>Overstocking: Allowing animals to overuse an area. But if the recovery period is sufficient it doesn’t have to lead to overgrazing. </a:t>
            </a:r>
          </a:p>
          <a:p>
            <a:endParaRPr lang="en-US" dirty="0"/>
          </a:p>
          <a:p>
            <a:r>
              <a:rPr lang="en-US" b="1" dirty="0"/>
              <a:t>MONITORING!! </a:t>
            </a:r>
            <a:r>
              <a:rPr lang="en-US" dirty="0"/>
              <a:t>If you’re unsure if you have the correct stocking rate start monitoring your pastures and see if the condition is trending toward your goal or away from your goal </a:t>
            </a:r>
          </a:p>
        </p:txBody>
      </p:sp>
      <p:sp>
        <p:nvSpPr>
          <p:cNvPr id="4" name="Slide Number Placeholder 3"/>
          <p:cNvSpPr>
            <a:spLocks noGrp="1"/>
          </p:cNvSpPr>
          <p:nvPr>
            <p:ph type="sldNum" sz="quarter" idx="10"/>
          </p:nvPr>
        </p:nvSpPr>
        <p:spPr/>
        <p:txBody>
          <a:bodyPr/>
          <a:lstStyle/>
          <a:p>
            <a:fld id="{D2D30217-6B14-4195-9A9C-F110F19E3A25}" type="slidenum">
              <a:rPr lang="en-US" smtClean="0"/>
              <a:t>10</a:t>
            </a:fld>
            <a:endParaRPr lang="en-US"/>
          </a:p>
        </p:txBody>
      </p:sp>
    </p:spTree>
    <p:extLst>
      <p:ext uri="{BB962C8B-B14F-4D97-AF65-F5344CB8AC3E}">
        <p14:creationId xmlns:p14="http://schemas.microsoft.com/office/powerpoint/2010/main" val="257317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to we manage our grazing carefully?</a:t>
            </a:r>
          </a:p>
          <a:p>
            <a:endParaRPr lang="en-US" dirty="0"/>
          </a:p>
          <a:p>
            <a:r>
              <a:rPr lang="en-US" dirty="0"/>
              <a:t>Plants draw on their roots to regrow after grazing, which affects their access to water</a:t>
            </a:r>
          </a:p>
          <a:p>
            <a:endParaRPr lang="en-US" dirty="0"/>
          </a:p>
          <a:p>
            <a:r>
              <a:rPr lang="en-US" dirty="0"/>
              <a:t>50% removal sweet spot</a:t>
            </a:r>
          </a:p>
        </p:txBody>
      </p:sp>
      <p:sp>
        <p:nvSpPr>
          <p:cNvPr id="4" name="Slide Number Placeholder 3"/>
          <p:cNvSpPr>
            <a:spLocks noGrp="1"/>
          </p:cNvSpPr>
          <p:nvPr>
            <p:ph type="sldNum" sz="quarter" idx="10"/>
          </p:nvPr>
        </p:nvSpPr>
        <p:spPr/>
        <p:txBody>
          <a:bodyPr/>
          <a:lstStyle/>
          <a:p>
            <a:fld id="{D2D30217-6B14-4195-9A9C-F110F19E3A25}" type="slidenum">
              <a:rPr lang="en-US" smtClean="0"/>
              <a:t>11</a:t>
            </a:fld>
            <a:endParaRPr lang="en-US"/>
          </a:p>
        </p:txBody>
      </p:sp>
    </p:spTree>
    <p:extLst>
      <p:ext uri="{BB962C8B-B14F-4D97-AF65-F5344CB8AC3E}">
        <p14:creationId xmlns:p14="http://schemas.microsoft.com/office/powerpoint/2010/main" val="389817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30217-6B14-4195-9A9C-F110F19E3A25}" type="slidenum">
              <a:rPr lang="en-US" smtClean="0"/>
              <a:t>12</a:t>
            </a:fld>
            <a:endParaRPr lang="en-US"/>
          </a:p>
        </p:txBody>
      </p:sp>
    </p:spTree>
    <p:extLst>
      <p:ext uri="{BB962C8B-B14F-4D97-AF65-F5344CB8AC3E}">
        <p14:creationId xmlns:p14="http://schemas.microsoft.com/office/powerpoint/2010/main" val="1418165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Livestock with a lower stocking rate show fewer disease problems</a:t>
            </a:r>
          </a:p>
          <a:p>
            <a:endParaRPr lang="en-US" dirty="0"/>
          </a:p>
          <a:p>
            <a:r>
              <a:rPr lang="en-US" dirty="0"/>
              <a:t>Have the opportunity to access more palatable species and avoid grazing toxic plants </a:t>
            </a:r>
          </a:p>
        </p:txBody>
      </p:sp>
      <p:sp>
        <p:nvSpPr>
          <p:cNvPr id="4" name="Slide Number Placeholder 3"/>
          <p:cNvSpPr>
            <a:spLocks noGrp="1"/>
          </p:cNvSpPr>
          <p:nvPr>
            <p:ph type="sldNum" sz="quarter" idx="10"/>
          </p:nvPr>
        </p:nvSpPr>
        <p:spPr/>
        <p:txBody>
          <a:bodyPr/>
          <a:lstStyle/>
          <a:p>
            <a:fld id="{D2D30217-6B14-4195-9A9C-F110F19E3A25}" type="slidenum">
              <a:rPr lang="en-US" smtClean="0"/>
              <a:t>13</a:t>
            </a:fld>
            <a:endParaRPr lang="en-US"/>
          </a:p>
        </p:txBody>
      </p:sp>
    </p:spTree>
    <p:extLst>
      <p:ext uri="{BB962C8B-B14F-4D97-AF65-F5344CB8AC3E}">
        <p14:creationId xmlns:p14="http://schemas.microsoft.com/office/powerpoint/2010/main" val="208962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30217-6B14-4195-9A9C-F110F19E3A25}" type="slidenum">
              <a:rPr lang="en-US" smtClean="0"/>
              <a:t>14</a:t>
            </a:fld>
            <a:endParaRPr lang="en-US"/>
          </a:p>
        </p:txBody>
      </p:sp>
    </p:spTree>
    <p:extLst>
      <p:ext uri="{BB962C8B-B14F-4D97-AF65-F5344CB8AC3E}">
        <p14:creationId xmlns:p14="http://schemas.microsoft.com/office/powerpoint/2010/main" val="309553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30217-6B14-4195-9A9C-F110F19E3A25}" type="slidenum">
              <a:rPr lang="en-US" smtClean="0"/>
              <a:t>15</a:t>
            </a:fld>
            <a:endParaRPr lang="en-US"/>
          </a:p>
        </p:txBody>
      </p:sp>
    </p:spTree>
    <p:extLst>
      <p:ext uri="{BB962C8B-B14F-4D97-AF65-F5344CB8AC3E}">
        <p14:creationId xmlns:p14="http://schemas.microsoft.com/office/powerpoint/2010/main" val="669034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30217-6B14-4195-9A9C-F110F19E3A25}" type="slidenum">
              <a:rPr lang="en-US" smtClean="0"/>
              <a:t>16</a:t>
            </a:fld>
            <a:endParaRPr lang="en-US"/>
          </a:p>
        </p:txBody>
      </p:sp>
    </p:spTree>
    <p:extLst>
      <p:ext uri="{BB962C8B-B14F-4D97-AF65-F5344CB8AC3E}">
        <p14:creationId xmlns:p14="http://schemas.microsoft.com/office/powerpoint/2010/main" val="124708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30217-6B14-4195-9A9C-F110F19E3A25}" type="slidenum">
              <a:rPr lang="en-US" smtClean="0"/>
              <a:t>17</a:t>
            </a:fld>
            <a:endParaRPr lang="en-US"/>
          </a:p>
        </p:txBody>
      </p:sp>
    </p:spTree>
    <p:extLst>
      <p:ext uri="{BB962C8B-B14F-4D97-AF65-F5344CB8AC3E}">
        <p14:creationId xmlns:p14="http://schemas.microsoft.com/office/powerpoint/2010/main" val="313085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30217-6B14-4195-9A9C-F110F19E3A25}" type="slidenum">
              <a:rPr lang="en-US" smtClean="0"/>
              <a:t>2</a:t>
            </a:fld>
            <a:endParaRPr lang="en-US"/>
          </a:p>
        </p:txBody>
      </p:sp>
    </p:spTree>
    <p:extLst>
      <p:ext uri="{BB962C8B-B14F-4D97-AF65-F5344CB8AC3E}">
        <p14:creationId xmlns:p14="http://schemas.microsoft.com/office/powerpoint/2010/main" val="417513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067175"/>
          </a:xfrm>
        </p:spPr>
        <p:txBody>
          <a:bodyPr/>
          <a:lstStyle/>
          <a:p>
            <a:r>
              <a:rPr lang="en-US" dirty="0"/>
              <a:t> - </a:t>
            </a:r>
            <a:r>
              <a:rPr lang="en-US" b="1" dirty="0" err="1"/>
              <a:t>Seedhead</a:t>
            </a:r>
            <a:r>
              <a:rPr lang="en-US" b="1" dirty="0"/>
              <a:t>: </a:t>
            </a:r>
            <a:r>
              <a:rPr lang="en-US" dirty="0"/>
              <a:t>reproduction, important for longevity and persistence</a:t>
            </a:r>
          </a:p>
          <a:p>
            <a:r>
              <a:rPr lang="en-US" dirty="0"/>
              <a:t>	 - Weed seed control. Limiting seed production can effect the overall 	health of you stand </a:t>
            </a:r>
          </a:p>
          <a:p>
            <a:endParaRPr lang="en-US" dirty="0"/>
          </a:p>
          <a:p>
            <a:r>
              <a:rPr lang="en-US" dirty="0"/>
              <a:t> -</a:t>
            </a:r>
            <a:r>
              <a:rPr lang="en-US" b="1" dirty="0"/>
              <a:t> Leaves</a:t>
            </a:r>
            <a:r>
              <a:rPr lang="en-US" dirty="0"/>
              <a:t>: Solar panels! Turns carbs into growth and energy reserves</a:t>
            </a:r>
          </a:p>
          <a:p>
            <a:endParaRPr lang="en-US" dirty="0"/>
          </a:p>
          <a:p>
            <a:r>
              <a:rPr lang="en-US" b="1" dirty="0"/>
              <a:t> - Tillers</a:t>
            </a:r>
            <a:r>
              <a:rPr lang="en-US" dirty="0"/>
              <a:t>: Vegetative growth. Growth points that may turn into a </a:t>
            </a:r>
            <a:r>
              <a:rPr lang="en-US" dirty="0" err="1"/>
              <a:t>seedhead</a:t>
            </a:r>
            <a:r>
              <a:rPr lang="en-US" dirty="0"/>
              <a:t>, stems, leaves or roots. Houses buds which have the potential to produce new growth</a:t>
            </a:r>
          </a:p>
          <a:p>
            <a:endParaRPr lang="en-US" dirty="0"/>
          </a:p>
          <a:p>
            <a:r>
              <a:rPr lang="en-US" dirty="0"/>
              <a:t> </a:t>
            </a:r>
            <a:r>
              <a:rPr lang="en-US" b="1" dirty="0"/>
              <a:t>-  Roots: </a:t>
            </a:r>
            <a:r>
              <a:rPr lang="en-US" dirty="0"/>
              <a:t>The little battery packs of the plant. They store energy reserves and facilitate uptake of water and nutrients. With a plant is grazed or mowed the plant will draw on it’s root reserves for regrowth and the roots will temporarily die back </a:t>
            </a:r>
          </a:p>
          <a:p>
            <a:endParaRPr lang="en-US" dirty="0"/>
          </a:p>
          <a:p>
            <a:r>
              <a:rPr lang="en-US" b="1" dirty="0"/>
              <a:t> - Crown: </a:t>
            </a:r>
            <a:r>
              <a:rPr lang="en-US" dirty="0"/>
              <a:t>Persistent base. Stores energy, protects the growth point during winter and plays a critical role in spring regrowth </a:t>
            </a:r>
          </a:p>
          <a:p>
            <a:endParaRPr lang="en-US" dirty="0"/>
          </a:p>
          <a:p>
            <a:r>
              <a:rPr lang="en-US" sz="1400" b="1" dirty="0"/>
              <a:t> - If a grass plant is going to live from year to year it must be allowed to manufacture and store sufficient energy to develop buds that will survive over winter and green up in the spring. </a:t>
            </a:r>
          </a:p>
        </p:txBody>
      </p:sp>
      <p:sp>
        <p:nvSpPr>
          <p:cNvPr id="4" name="Slide Number Placeholder 3"/>
          <p:cNvSpPr>
            <a:spLocks noGrp="1"/>
          </p:cNvSpPr>
          <p:nvPr>
            <p:ph type="sldNum" sz="quarter" idx="10"/>
          </p:nvPr>
        </p:nvSpPr>
        <p:spPr/>
        <p:txBody>
          <a:bodyPr/>
          <a:lstStyle/>
          <a:p>
            <a:fld id="{D2D30217-6B14-4195-9A9C-F110F19E3A25}" type="slidenum">
              <a:rPr lang="en-US" smtClean="0"/>
              <a:t>3</a:t>
            </a:fld>
            <a:endParaRPr lang="en-US"/>
          </a:p>
        </p:txBody>
      </p:sp>
    </p:spTree>
    <p:extLst>
      <p:ext uri="{BB962C8B-B14F-4D97-AF65-F5344CB8AC3E}">
        <p14:creationId xmlns:p14="http://schemas.microsoft.com/office/powerpoint/2010/main" val="36859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Root development is strongly related to the frequency and extent of above ground biomass removal</a:t>
            </a:r>
          </a:p>
          <a:p>
            <a:endParaRPr lang="en-US" dirty="0"/>
          </a:p>
          <a:p>
            <a:r>
              <a:rPr lang="en-US" dirty="0"/>
              <a:t> - first plant is an example of a plant being continually grazed</a:t>
            </a:r>
          </a:p>
          <a:p>
            <a:endParaRPr lang="en-US" dirty="0"/>
          </a:p>
          <a:p>
            <a:r>
              <a:rPr lang="en-US" dirty="0"/>
              <a:t> - Second plant is moderate recovery and the third is full recovery</a:t>
            </a:r>
          </a:p>
          <a:p>
            <a:endParaRPr lang="en-US" dirty="0"/>
          </a:p>
          <a:p>
            <a:r>
              <a:rPr lang="en-US" sz="1400" dirty="0"/>
              <a:t> </a:t>
            </a:r>
            <a:r>
              <a:rPr lang="en-US" sz="1400" b="1" dirty="0"/>
              <a:t>- Which root system would you rather have in your pasture? </a:t>
            </a:r>
          </a:p>
          <a:p>
            <a:endParaRPr lang="en-US" sz="1400" dirty="0"/>
          </a:p>
          <a:p>
            <a:r>
              <a:rPr lang="en-US" sz="1400" dirty="0"/>
              <a:t> </a:t>
            </a:r>
            <a:r>
              <a:rPr lang="en-US" sz="1400" b="1" dirty="0"/>
              <a:t>- our 3rd plant has more access to soil moisture, nutrients and more energy reserves </a:t>
            </a:r>
          </a:p>
        </p:txBody>
      </p:sp>
      <p:sp>
        <p:nvSpPr>
          <p:cNvPr id="4" name="Slide Number Placeholder 3"/>
          <p:cNvSpPr>
            <a:spLocks noGrp="1"/>
          </p:cNvSpPr>
          <p:nvPr>
            <p:ph type="sldNum" sz="quarter" idx="10"/>
          </p:nvPr>
        </p:nvSpPr>
        <p:spPr/>
        <p:txBody>
          <a:bodyPr/>
          <a:lstStyle/>
          <a:p>
            <a:fld id="{D2D30217-6B14-4195-9A9C-F110F19E3A25}" type="slidenum">
              <a:rPr lang="en-US" smtClean="0"/>
              <a:t>4</a:t>
            </a:fld>
            <a:endParaRPr lang="en-US"/>
          </a:p>
        </p:txBody>
      </p:sp>
    </p:spTree>
    <p:extLst>
      <p:ext uri="{BB962C8B-B14F-4D97-AF65-F5344CB8AC3E}">
        <p14:creationId xmlns:p14="http://schemas.microsoft.com/office/powerpoint/2010/main" val="16906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 When we’re getting started we have all these factors to think about</a:t>
            </a:r>
          </a:p>
          <a:p>
            <a:endParaRPr lang="en-US" sz="1400" dirty="0"/>
          </a:p>
          <a:p>
            <a:r>
              <a:rPr lang="en-US" sz="1400" dirty="0"/>
              <a:t> - And they’re all connected! Management goals influence all aspects of the livestock decisions, which is in turn influenced by the landscape and plant community. </a:t>
            </a:r>
          </a:p>
          <a:p>
            <a:endParaRPr lang="en-US" sz="1400" dirty="0"/>
          </a:p>
          <a:p>
            <a:r>
              <a:rPr lang="en-US" sz="1400" dirty="0"/>
              <a:t> - There’s no one to one relationship when it comes to land management</a:t>
            </a:r>
          </a:p>
          <a:p>
            <a:endParaRPr lang="en-US" dirty="0"/>
          </a:p>
          <a:p>
            <a:r>
              <a:rPr lang="en-US" sz="1400" dirty="0"/>
              <a:t> - Once management decisions are made there are continual interactions between all these factors </a:t>
            </a:r>
          </a:p>
          <a:p>
            <a:r>
              <a:rPr lang="en-US" sz="1400" dirty="0"/>
              <a:t>	– The plant community is going to the continually 	influencing your livestock numbers which in turn influences 	the wildlife, the production and your management needs</a:t>
            </a:r>
          </a:p>
        </p:txBody>
      </p:sp>
      <p:sp>
        <p:nvSpPr>
          <p:cNvPr id="4" name="Slide Number Placeholder 3"/>
          <p:cNvSpPr>
            <a:spLocks noGrp="1"/>
          </p:cNvSpPr>
          <p:nvPr>
            <p:ph type="sldNum" sz="quarter" idx="10"/>
          </p:nvPr>
        </p:nvSpPr>
        <p:spPr/>
        <p:txBody>
          <a:bodyPr/>
          <a:lstStyle/>
          <a:p>
            <a:fld id="{D2D30217-6B14-4195-9A9C-F110F19E3A25}" type="slidenum">
              <a:rPr lang="en-US" smtClean="0"/>
              <a:t>5</a:t>
            </a:fld>
            <a:endParaRPr lang="en-US"/>
          </a:p>
        </p:txBody>
      </p:sp>
    </p:spTree>
    <p:extLst>
      <p:ext uri="{BB962C8B-B14F-4D97-AF65-F5344CB8AC3E}">
        <p14:creationId xmlns:p14="http://schemas.microsoft.com/office/powerpoint/2010/main" val="42678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 Lets look at this photo. Is this paddock overstocked? Maybe? Maybe not?</a:t>
            </a:r>
          </a:p>
          <a:p>
            <a:endParaRPr lang="en-US" sz="1400" dirty="0"/>
          </a:p>
          <a:p>
            <a:r>
              <a:rPr lang="en-US" sz="1400" dirty="0"/>
              <a:t> - It depends on the management goals and objectives </a:t>
            </a:r>
          </a:p>
          <a:p>
            <a:endParaRPr lang="en-US" sz="1400" dirty="0"/>
          </a:p>
          <a:p>
            <a:r>
              <a:rPr lang="en-US" sz="1400" dirty="0"/>
              <a:t> - Important to understand the carrying capacity of a site. Which is: Maximum number of animals without inducing permanent or long term damage</a:t>
            </a:r>
          </a:p>
          <a:p>
            <a:endParaRPr lang="en-US" sz="1400" dirty="0"/>
          </a:p>
          <a:p>
            <a:r>
              <a:rPr lang="en-US" sz="1400" dirty="0"/>
              <a:t> - And then decide the right stocking rate for your goals and objectives </a:t>
            </a:r>
          </a:p>
          <a:p>
            <a:endParaRPr lang="en-US" sz="1400" dirty="0"/>
          </a:p>
          <a:p>
            <a:r>
              <a:rPr lang="en-US" sz="1400" dirty="0"/>
              <a:t> - Stocking Rate: number of animals grazing a unit for a specific period of time.</a:t>
            </a:r>
          </a:p>
          <a:p>
            <a:r>
              <a:rPr lang="en-US" sz="1400" dirty="0"/>
              <a:t>	 - The expression of animals per acre</a:t>
            </a:r>
          </a:p>
        </p:txBody>
      </p:sp>
      <p:sp>
        <p:nvSpPr>
          <p:cNvPr id="4" name="Slide Number Placeholder 3"/>
          <p:cNvSpPr>
            <a:spLocks noGrp="1"/>
          </p:cNvSpPr>
          <p:nvPr>
            <p:ph type="sldNum" sz="quarter" idx="10"/>
          </p:nvPr>
        </p:nvSpPr>
        <p:spPr/>
        <p:txBody>
          <a:bodyPr/>
          <a:lstStyle/>
          <a:p>
            <a:fld id="{D2D30217-6B14-4195-9A9C-F110F19E3A25}" type="slidenum">
              <a:rPr lang="en-US" smtClean="0"/>
              <a:t>6</a:t>
            </a:fld>
            <a:endParaRPr lang="en-US"/>
          </a:p>
        </p:txBody>
      </p:sp>
    </p:spTree>
    <p:extLst>
      <p:ext uri="{BB962C8B-B14F-4D97-AF65-F5344CB8AC3E}">
        <p14:creationId xmlns:p14="http://schemas.microsoft.com/office/powerpoint/2010/main" val="180911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12628"/>
          </a:xfrm>
        </p:spPr>
        <p:txBody>
          <a:bodyPr/>
          <a:lstStyle/>
          <a:p>
            <a:r>
              <a:rPr lang="en-US" dirty="0"/>
              <a:t> - 1</a:t>
            </a:r>
            <a:r>
              <a:rPr lang="en-US" baseline="30000" dirty="0"/>
              <a:t>st</a:t>
            </a:r>
            <a:r>
              <a:rPr lang="en-US" dirty="0"/>
              <a:t> is assessing the topography and plant community. </a:t>
            </a:r>
            <a:r>
              <a:rPr lang="en-US" b="1" dirty="0"/>
              <a:t>What is the site potential? </a:t>
            </a:r>
            <a:r>
              <a:rPr lang="en-US" dirty="0"/>
              <a:t>How much forage can a pasture reasonably produce and </a:t>
            </a:r>
            <a:r>
              <a:rPr lang="en-US" b="1" dirty="0"/>
              <a:t>how much of that can be utilized? </a:t>
            </a:r>
          </a:p>
          <a:p>
            <a:endParaRPr lang="en-US" b="1" dirty="0"/>
          </a:p>
          <a:p>
            <a:r>
              <a:rPr lang="en-US" b="1" dirty="0"/>
              <a:t> </a:t>
            </a:r>
            <a:r>
              <a:rPr lang="en-US" dirty="0"/>
              <a:t> - What animal size and type is appropriate for your site and your goals? Are stockers more feasible then a cow/calf operation? Or maybe goats or sheep? </a:t>
            </a:r>
          </a:p>
          <a:p>
            <a:endParaRPr lang="en-US" b="1" dirty="0"/>
          </a:p>
          <a:p>
            <a:r>
              <a:rPr lang="en-US" dirty="0"/>
              <a:t> - What sort of grazing system is right for you? They vary in terms of labor and efficiency and require different inputs. Ben will talk more about these</a:t>
            </a:r>
          </a:p>
          <a:p>
            <a:endParaRPr lang="en-US" dirty="0"/>
          </a:p>
          <a:p>
            <a:r>
              <a:rPr lang="en-US" dirty="0"/>
              <a:t> - If you’re starting with a historically over utilized area then the rest period is going to be really important</a:t>
            </a:r>
          </a:p>
          <a:p>
            <a:endParaRPr lang="en-US" dirty="0"/>
          </a:p>
          <a:p>
            <a:r>
              <a:rPr lang="en-US" dirty="0"/>
              <a:t> - Number of animals is dictated by the site potential and grazing system. Is an intensive system right for you? </a:t>
            </a:r>
          </a:p>
          <a:p>
            <a:endParaRPr lang="en-US" dirty="0"/>
          </a:p>
          <a:p>
            <a:r>
              <a:rPr lang="en-US" dirty="0"/>
              <a:t> - Grazing distribution, how your livestock use the pasture. Do they camp out on the bottoms or near water? The map shows GPS points of radio collared cows from a research project in Las Cruces NM. The cows that habitually use the bottom areas don’t venture to the uplands and likewise the cows that prefer the uplands don’t camp out in the creek bottoms. </a:t>
            </a:r>
          </a:p>
          <a:p>
            <a:r>
              <a:rPr lang="en-US" b="1" dirty="0"/>
              <a:t>These patterns effect how the grass is utilized and the overall productivity on the pasture</a:t>
            </a:r>
          </a:p>
        </p:txBody>
      </p:sp>
      <p:sp>
        <p:nvSpPr>
          <p:cNvPr id="4" name="Slide Number Placeholder 3"/>
          <p:cNvSpPr>
            <a:spLocks noGrp="1"/>
          </p:cNvSpPr>
          <p:nvPr>
            <p:ph type="sldNum" sz="quarter" idx="10"/>
          </p:nvPr>
        </p:nvSpPr>
        <p:spPr/>
        <p:txBody>
          <a:bodyPr/>
          <a:lstStyle/>
          <a:p>
            <a:fld id="{D2D30217-6B14-4195-9A9C-F110F19E3A25}" type="slidenum">
              <a:rPr lang="en-US" smtClean="0"/>
              <a:t>7</a:t>
            </a:fld>
            <a:endParaRPr lang="en-US"/>
          </a:p>
        </p:txBody>
      </p:sp>
    </p:spTree>
    <p:extLst>
      <p:ext uri="{BB962C8B-B14F-4D97-AF65-F5344CB8AC3E}">
        <p14:creationId xmlns:p14="http://schemas.microsoft.com/office/powerpoint/2010/main" val="207833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the forage demand</a:t>
            </a:r>
          </a:p>
          <a:p>
            <a:r>
              <a:rPr lang="en-US" dirty="0"/>
              <a:t>What size of animal are you grazing?</a:t>
            </a:r>
          </a:p>
          <a:p>
            <a:r>
              <a:rPr lang="en-US" dirty="0"/>
              <a:t>How do wildlife use the property? </a:t>
            </a:r>
          </a:p>
        </p:txBody>
      </p:sp>
      <p:sp>
        <p:nvSpPr>
          <p:cNvPr id="4" name="Slide Number Placeholder 3"/>
          <p:cNvSpPr>
            <a:spLocks noGrp="1"/>
          </p:cNvSpPr>
          <p:nvPr>
            <p:ph type="sldNum" sz="quarter" idx="10"/>
          </p:nvPr>
        </p:nvSpPr>
        <p:spPr/>
        <p:txBody>
          <a:bodyPr/>
          <a:lstStyle/>
          <a:p>
            <a:fld id="{D2D30217-6B14-4195-9A9C-F110F19E3A25}" type="slidenum">
              <a:rPr lang="en-US" smtClean="0"/>
              <a:t>8</a:t>
            </a:fld>
            <a:endParaRPr lang="en-US"/>
          </a:p>
        </p:txBody>
      </p:sp>
    </p:spTree>
    <p:extLst>
      <p:ext uri="{BB962C8B-B14F-4D97-AF65-F5344CB8AC3E}">
        <p14:creationId xmlns:p14="http://schemas.microsoft.com/office/powerpoint/2010/main" val="359611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30%?</a:t>
            </a:r>
          </a:p>
          <a:p>
            <a:r>
              <a:rPr lang="en-US" dirty="0"/>
              <a:t>We start with the principle of take half leave half. So that takes our recommended use to 50%. Of that 50% only about 20% to 30% actually ends up being consumed by livestock. The rest is utilized in other ways, they get trampled, grazed by wildlife, used as bedding areas</a:t>
            </a:r>
          </a:p>
        </p:txBody>
      </p:sp>
      <p:sp>
        <p:nvSpPr>
          <p:cNvPr id="4" name="Slide Number Placeholder 3"/>
          <p:cNvSpPr>
            <a:spLocks noGrp="1"/>
          </p:cNvSpPr>
          <p:nvPr>
            <p:ph type="sldNum" sz="quarter" idx="10"/>
          </p:nvPr>
        </p:nvSpPr>
        <p:spPr/>
        <p:txBody>
          <a:bodyPr/>
          <a:lstStyle/>
          <a:p>
            <a:fld id="{D2D30217-6B14-4195-9A9C-F110F19E3A25}" type="slidenum">
              <a:rPr lang="en-US" smtClean="0"/>
              <a:t>9</a:t>
            </a:fld>
            <a:endParaRPr lang="en-US"/>
          </a:p>
        </p:txBody>
      </p:sp>
    </p:spTree>
    <p:extLst>
      <p:ext uri="{BB962C8B-B14F-4D97-AF65-F5344CB8AC3E}">
        <p14:creationId xmlns:p14="http://schemas.microsoft.com/office/powerpoint/2010/main" val="369832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herd of cattle grazing on a dry grass field&#10;&#10;Description generated with very high confidence">
            <a:extLst>
              <a:ext uri="{FF2B5EF4-FFF2-40B4-BE49-F238E27FC236}">
                <a16:creationId xmlns:a16="http://schemas.microsoft.com/office/drawing/2014/main" xmlns="" id="{716767BA-2CC8-4099-B094-2A8BB2CBF532}"/>
              </a:ext>
            </a:extLst>
          </p:cNvPr>
          <p:cNvPicPr>
            <a:picLocks noChangeAspect="1"/>
          </p:cNvPicPr>
          <p:nvPr/>
        </p:nvPicPr>
        <p:blipFill rotWithShape="1">
          <a:blip r:embed="rId3"/>
          <a:srcRect l="6049" t="9091" r="10465" b="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19" name="Straight Connector 18">
            <a:extLst>
              <a:ext uri="{FF2B5EF4-FFF2-40B4-BE49-F238E27FC236}">
                <a16:creationId xmlns:a16="http://schemas.microsoft.com/office/drawing/2014/main" xmlns="" id="{A57C1A16-B8AB-4D99-A195-A38F556A64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F8A9B20B-D1DD-4573-B5EC-55802951923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xmlns="" id="{66D61E08-70C3-48D8-BEA0-787111DC30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xmlns="" id="{FC55298F-0AE5-478E-AD2B-03C2614C58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4">
            <a:extLst>
              <a:ext uri="{FF2B5EF4-FFF2-40B4-BE49-F238E27FC236}">
                <a16:creationId xmlns:a16="http://schemas.microsoft.com/office/drawing/2014/main" xmlns="" id="{C180E4EA-0B63-4779-A895-7E90E71088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xmlns="" id="{CEE01D9D-3DE8-4EED-B0D3-8F3C79CC76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xmlns="" id="{89AF5CE9-607F-43F4-8983-DCD6DA4051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xmlns="" id="{6EEA2DBD-9E1E-4521-8C01-F32AD18A89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9">
            <a:extLst>
              <a:ext uri="{FF2B5EF4-FFF2-40B4-BE49-F238E27FC236}">
                <a16:creationId xmlns:a16="http://schemas.microsoft.com/office/drawing/2014/main" xmlns="" id="{15BBD2C1-BA9B-46A9-A27A-33498B169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68867" y="1678666"/>
            <a:ext cx="4088190" cy="2369093"/>
          </a:xfrm>
        </p:spPr>
        <p:txBody>
          <a:bodyPr>
            <a:normAutofit/>
          </a:bodyPr>
          <a:lstStyle/>
          <a:p>
            <a:r>
              <a:rPr lang="en-US" sz="4800" dirty="0">
                <a:solidFill>
                  <a:schemeClr val="tx1"/>
                </a:solidFill>
              </a:rPr>
              <a:t>Grazing Management Basics </a:t>
            </a:r>
          </a:p>
        </p:txBody>
      </p:sp>
      <p:sp>
        <p:nvSpPr>
          <p:cNvPr id="3" name="Subtitle 2"/>
          <p:cNvSpPr>
            <a:spLocks noGrp="1"/>
          </p:cNvSpPr>
          <p:nvPr>
            <p:ph type="subTitle" idx="1"/>
          </p:nvPr>
        </p:nvSpPr>
        <p:spPr>
          <a:xfrm>
            <a:off x="677335" y="4050831"/>
            <a:ext cx="4079721" cy="1096901"/>
          </a:xfrm>
        </p:spPr>
        <p:txBody>
          <a:bodyPr>
            <a:normAutofit/>
          </a:bodyPr>
          <a:lstStyle/>
          <a:p>
            <a:endParaRPr lang="en-US" sz="1600"/>
          </a:p>
        </p:txBody>
      </p:sp>
    </p:spTree>
    <p:extLst>
      <p:ext uri="{BB962C8B-B14F-4D97-AF65-F5344CB8AC3E}">
        <p14:creationId xmlns:p14="http://schemas.microsoft.com/office/powerpoint/2010/main" val="300797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54C17-89A1-4F02-9852-D6C058490CD5}"/>
              </a:ext>
            </a:extLst>
          </p:cNvPr>
          <p:cNvSpPr>
            <a:spLocks noGrp="1"/>
          </p:cNvSpPr>
          <p:nvPr>
            <p:ph type="title"/>
          </p:nvPr>
        </p:nvSpPr>
        <p:spPr>
          <a:xfrm>
            <a:off x="677334" y="609600"/>
            <a:ext cx="8596668" cy="901959"/>
          </a:xfrm>
        </p:spPr>
        <p:txBody>
          <a:bodyPr/>
          <a:lstStyle/>
          <a:p>
            <a:r>
              <a:rPr lang="en-US" dirty="0">
                <a:solidFill>
                  <a:schemeClr val="tx1"/>
                </a:solidFill>
              </a:rPr>
              <a:t>What is proper stocking rate? </a:t>
            </a:r>
          </a:p>
        </p:txBody>
      </p:sp>
      <p:sp>
        <p:nvSpPr>
          <p:cNvPr id="3" name="Content Placeholder 2">
            <a:extLst>
              <a:ext uri="{FF2B5EF4-FFF2-40B4-BE49-F238E27FC236}">
                <a16:creationId xmlns:a16="http://schemas.microsoft.com/office/drawing/2014/main" xmlns="" id="{2AD8B0C7-CBB8-4102-B73E-6278A25F1454}"/>
              </a:ext>
            </a:extLst>
          </p:cNvPr>
          <p:cNvSpPr>
            <a:spLocks noGrp="1"/>
          </p:cNvSpPr>
          <p:nvPr>
            <p:ph idx="1"/>
          </p:nvPr>
        </p:nvSpPr>
        <p:spPr>
          <a:xfrm>
            <a:off x="677334" y="1720003"/>
            <a:ext cx="8596668" cy="3880773"/>
          </a:xfrm>
        </p:spPr>
        <p:txBody>
          <a:bodyPr>
            <a:normAutofit/>
          </a:bodyPr>
          <a:lstStyle/>
          <a:p>
            <a:r>
              <a:rPr lang="en-US" sz="3200" dirty="0"/>
              <a:t>It depends!</a:t>
            </a:r>
          </a:p>
          <a:p>
            <a:r>
              <a:rPr lang="en-US" sz="2000" dirty="0"/>
              <a:t>Plant health, wildlife, erosion, topography, etc. </a:t>
            </a:r>
          </a:p>
          <a:p>
            <a:r>
              <a:rPr lang="en-US" sz="2000" dirty="0"/>
              <a:t>Set stocking rates to allow for drought and drought recovery</a:t>
            </a:r>
          </a:p>
          <a:p>
            <a:r>
              <a:rPr lang="en-US" sz="2000" dirty="0"/>
              <a:t>Overstocking vs. overgrazing  </a:t>
            </a:r>
          </a:p>
        </p:txBody>
      </p:sp>
      <p:pic>
        <p:nvPicPr>
          <p:cNvPr id="5" name="Picture 4" descr="A sign on a dry grass field&#10;&#10;Description generated with very high confidence">
            <a:extLst>
              <a:ext uri="{FF2B5EF4-FFF2-40B4-BE49-F238E27FC236}">
                <a16:creationId xmlns:a16="http://schemas.microsoft.com/office/drawing/2014/main" xmlns="" id="{68CEAC13-087A-4F17-9229-71BDE3B3C9E4}"/>
              </a:ext>
            </a:extLst>
          </p:cNvPr>
          <p:cNvPicPr>
            <a:picLocks noChangeAspect="1"/>
          </p:cNvPicPr>
          <p:nvPr/>
        </p:nvPicPr>
        <p:blipFill>
          <a:blip r:embed="rId3"/>
          <a:stretch>
            <a:fillRect/>
          </a:stretch>
        </p:blipFill>
        <p:spPr>
          <a:xfrm>
            <a:off x="859662" y="3592953"/>
            <a:ext cx="7435252" cy="2655447"/>
          </a:xfrm>
          <a:prstGeom prst="rect">
            <a:avLst/>
          </a:prstGeom>
        </p:spPr>
      </p:pic>
    </p:spTree>
    <p:extLst>
      <p:ext uri="{BB962C8B-B14F-4D97-AF65-F5344CB8AC3E}">
        <p14:creationId xmlns:p14="http://schemas.microsoft.com/office/powerpoint/2010/main" val="158956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xmlns="" id="{482780E7-169D-40D7-B3FA-298474DAA884}"/>
              </a:ext>
            </a:extLst>
          </p:cNvPr>
          <p:cNvPicPr>
            <a:picLocks noChangeArrowheads="1"/>
          </p:cNvPicPr>
          <p:nvPr/>
        </p:nvPicPr>
        <p:blipFill>
          <a:blip r:embed="rId3" cstate="screen"/>
          <a:srcRect l="4803" t="665" r="1909" b="3865"/>
          <a:stretch>
            <a:fillRect/>
          </a:stretch>
        </p:blipFill>
        <p:spPr bwMode="auto">
          <a:xfrm>
            <a:off x="5122506" y="1930400"/>
            <a:ext cx="4055050" cy="4050523"/>
          </a:xfrm>
          <a:prstGeom prst="rect">
            <a:avLst/>
          </a:prstGeom>
          <a:noFill/>
        </p:spPr>
      </p:pic>
      <p:pic>
        <p:nvPicPr>
          <p:cNvPr id="4" name="Picture 2" descr="A screenshot of a cell phone&#10;&#10;Description generated with high confidence">
            <a:extLst>
              <a:ext uri="{FF2B5EF4-FFF2-40B4-BE49-F238E27FC236}">
                <a16:creationId xmlns:a16="http://schemas.microsoft.com/office/drawing/2014/main" xmlns="" id="{1A42AD5C-4B33-466D-BE26-33D7245FECFF}"/>
              </a:ext>
            </a:extLst>
          </p:cNvPr>
          <p:cNvPicPr>
            <a:picLocks noChangeAspect="1" noChangeArrowheads="1"/>
          </p:cNvPicPr>
          <p:nvPr/>
        </p:nvPicPr>
        <p:blipFill>
          <a:blip r:embed="rId4" cstate="screen"/>
          <a:srcRect l="6310"/>
          <a:stretch>
            <a:fillRect/>
          </a:stretch>
        </p:blipFill>
        <p:spPr bwMode="auto">
          <a:xfrm>
            <a:off x="1041227" y="1456945"/>
            <a:ext cx="3390814" cy="4523978"/>
          </a:xfrm>
          <a:prstGeom prst="rect">
            <a:avLst/>
          </a:prstGeom>
          <a:noFill/>
        </p:spPr>
      </p:pic>
      <p:sp>
        <p:nvSpPr>
          <p:cNvPr id="2" name="Title 1">
            <a:extLst>
              <a:ext uri="{FF2B5EF4-FFF2-40B4-BE49-F238E27FC236}">
                <a16:creationId xmlns:a16="http://schemas.microsoft.com/office/drawing/2014/main" xmlns="" id="{9B02C10A-0E35-44FA-96DB-219D0A245A7C}"/>
              </a:ext>
            </a:extLst>
          </p:cNvPr>
          <p:cNvSpPr>
            <a:spLocks noGrp="1"/>
          </p:cNvSpPr>
          <p:nvPr>
            <p:ph type="title"/>
          </p:nvPr>
        </p:nvSpPr>
        <p:spPr>
          <a:xfrm>
            <a:off x="677334" y="609600"/>
            <a:ext cx="8596668" cy="1320800"/>
          </a:xfrm>
        </p:spPr>
        <p:txBody>
          <a:bodyPr>
            <a:normAutofit/>
          </a:bodyPr>
          <a:lstStyle/>
          <a:p>
            <a:r>
              <a:rPr lang="en-US" dirty="0">
                <a:solidFill>
                  <a:schemeClr val="tx1"/>
                </a:solidFill>
              </a:rPr>
              <a:t>Root Response to Defoliation</a:t>
            </a:r>
          </a:p>
        </p:txBody>
      </p:sp>
      <p:sp>
        <p:nvSpPr>
          <p:cNvPr id="6" name="TextBox 5">
            <a:extLst>
              <a:ext uri="{FF2B5EF4-FFF2-40B4-BE49-F238E27FC236}">
                <a16:creationId xmlns:a16="http://schemas.microsoft.com/office/drawing/2014/main" xmlns="" id="{DEC86CB2-EE69-42D2-A5DC-342AD4EF0D71}"/>
              </a:ext>
            </a:extLst>
          </p:cNvPr>
          <p:cNvSpPr txBox="1"/>
          <p:nvPr/>
        </p:nvSpPr>
        <p:spPr>
          <a:xfrm>
            <a:off x="6387619" y="1745734"/>
            <a:ext cx="645952" cy="369332"/>
          </a:xfrm>
          <a:prstGeom prst="rect">
            <a:avLst/>
          </a:prstGeom>
          <a:noFill/>
        </p:spPr>
        <p:txBody>
          <a:bodyPr wrap="square" rtlCol="0">
            <a:spAutoFit/>
          </a:bodyPr>
          <a:lstStyle/>
          <a:p>
            <a:r>
              <a:rPr lang="en-US" dirty="0">
                <a:solidFill>
                  <a:srgbClr val="C00000"/>
                </a:solidFill>
              </a:rPr>
              <a:t>50%</a:t>
            </a:r>
          </a:p>
        </p:txBody>
      </p:sp>
      <p:sp>
        <p:nvSpPr>
          <p:cNvPr id="41" name="TextBox 40">
            <a:extLst>
              <a:ext uri="{FF2B5EF4-FFF2-40B4-BE49-F238E27FC236}">
                <a16:creationId xmlns:a16="http://schemas.microsoft.com/office/drawing/2014/main" xmlns="" id="{0D5E60BF-D505-47CC-890E-D2BB1F51CAAD}"/>
              </a:ext>
            </a:extLst>
          </p:cNvPr>
          <p:cNvSpPr txBox="1"/>
          <p:nvPr/>
        </p:nvSpPr>
        <p:spPr>
          <a:xfrm>
            <a:off x="7507834" y="1939829"/>
            <a:ext cx="645952" cy="369332"/>
          </a:xfrm>
          <a:prstGeom prst="rect">
            <a:avLst/>
          </a:prstGeom>
          <a:noFill/>
        </p:spPr>
        <p:txBody>
          <a:bodyPr wrap="square" rtlCol="0">
            <a:spAutoFit/>
          </a:bodyPr>
          <a:lstStyle/>
          <a:p>
            <a:r>
              <a:rPr lang="en-US" dirty="0">
                <a:solidFill>
                  <a:srgbClr val="C00000"/>
                </a:solidFill>
              </a:rPr>
              <a:t>70%</a:t>
            </a:r>
          </a:p>
        </p:txBody>
      </p:sp>
      <p:sp>
        <p:nvSpPr>
          <p:cNvPr id="43" name="TextBox 42">
            <a:extLst>
              <a:ext uri="{FF2B5EF4-FFF2-40B4-BE49-F238E27FC236}">
                <a16:creationId xmlns:a16="http://schemas.microsoft.com/office/drawing/2014/main" xmlns="" id="{203971BB-1CC7-4BBD-9CE6-F226A198F84A}"/>
              </a:ext>
            </a:extLst>
          </p:cNvPr>
          <p:cNvSpPr txBox="1"/>
          <p:nvPr/>
        </p:nvSpPr>
        <p:spPr>
          <a:xfrm>
            <a:off x="8530961" y="2115066"/>
            <a:ext cx="645952" cy="369332"/>
          </a:xfrm>
          <a:prstGeom prst="rect">
            <a:avLst/>
          </a:prstGeom>
          <a:noFill/>
        </p:spPr>
        <p:txBody>
          <a:bodyPr wrap="square" rtlCol="0">
            <a:spAutoFit/>
          </a:bodyPr>
          <a:lstStyle/>
          <a:p>
            <a:r>
              <a:rPr lang="en-US" dirty="0">
                <a:solidFill>
                  <a:srgbClr val="C00000"/>
                </a:solidFill>
              </a:rPr>
              <a:t>90%</a:t>
            </a:r>
          </a:p>
        </p:txBody>
      </p:sp>
      <p:sp>
        <p:nvSpPr>
          <p:cNvPr id="7" name="Rectangle 6">
            <a:extLst>
              <a:ext uri="{FF2B5EF4-FFF2-40B4-BE49-F238E27FC236}">
                <a16:creationId xmlns:a16="http://schemas.microsoft.com/office/drawing/2014/main" xmlns="" id="{0DA41E65-9E77-401C-9CE1-20E8A270C033}"/>
              </a:ext>
            </a:extLst>
          </p:cNvPr>
          <p:cNvSpPr/>
          <p:nvPr/>
        </p:nvSpPr>
        <p:spPr>
          <a:xfrm>
            <a:off x="1686187" y="4882393"/>
            <a:ext cx="1853967" cy="3942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05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9">
            <a:extLst>
              <a:ext uri="{FF2B5EF4-FFF2-40B4-BE49-F238E27FC236}">
                <a16:creationId xmlns:a16="http://schemas.microsoft.com/office/drawing/2014/main" xmlns="" id="{88C9B83F-64CD-41C1-925F-A08801FFD0BD}"/>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E1655065-0BD7-4422-BEC0-4401E998090A}"/>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4DDD90AC-ABEC-4A76-9C9C-AD0A5F8FC7F2}"/>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21A8AFEF-EC50-4C0B-9C64-814B76C82090}"/>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CAFAA800-E117-4357-84E4-56B63EA03E37}"/>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8DDFC9F4-3B45-402D-8AD7-60B3F08ED755}"/>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F26A0854-FBE4-4587-B349-06BE192BD7F6}"/>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54A9C4C6-FF7D-470E-BFCA-CE4F60A1F0A8}"/>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B1721EA8-4871-45D4-B78F-AE805A3004B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E5763971-E3A3-45C6-9BA8-2E032C7A55EB}"/>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32752E94-0E01-4AF5-A43A-F2FAD8737C29}"/>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herd of cattle standing on top of a grass covered field&#10;&#10;Description generated with very high confidence">
            <a:extLst>
              <a:ext uri="{FF2B5EF4-FFF2-40B4-BE49-F238E27FC236}">
                <a16:creationId xmlns:a16="http://schemas.microsoft.com/office/drawing/2014/main" xmlns="" id="{456E253F-92A4-408F-B056-A539612C00BE}"/>
              </a:ext>
            </a:extLst>
          </p:cNvPr>
          <p:cNvPicPr>
            <a:picLocks noGrp="1" noChangeAspect="1"/>
          </p:cNvPicPr>
          <p:nvPr>
            <p:ph idx="1"/>
          </p:nvPr>
        </p:nvPicPr>
        <p:blipFill rotWithShape="1">
          <a:blip r:embed="rId3"/>
          <a:srcRect l="3884" r="10080" b="-1"/>
          <a:stretch/>
        </p:blipFill>
        <p:spPr>
          <a:xfrm>
            <a:off x="888603" y="1261330"/>
            <a:ext cx="4973212" cy="4335340"/>
          </a:xfrm>
          <a:prstGeom prst="rect">
            <a:avLst/>
          </a:prstGeom>
        </p:spPr>
      </p:pic>
      <p:sp>
        <p:nvSpPr>
          <p:cNvPr id="2" name="Title 1">
            <a:extLst>
              <a:ext uri="{FF2B5EF4-FFF2-40B4-BE49-F238E27FC236}">
                <a16:creationId xmlns:a16="http://schemas.microsoft.com/office/drawing/2014/main" xmlns="" id="{9CC4A89C-6C6E-4FD5-8A2C-F734F86D4732}"/>
              </a:ext>
            </a:extLst>
          </p:cNvPr>
          <p:cNvSpPr>
            <a:spLocks noGrp="1"/>
          </p:cNvSpPr>
          <p:nvPr>
            <p:ph type="title"/>
          </p:nvPr>
        </p:nvSpPr>
        <p:spPr>
          <a:xfrm>
            <a:off x="6188692" y="1745515"/>
            <a:ext cx="3179146" cy="2367559"/>
          </a:xfrm>
        </p:spPr>
        <p:txBody>
          <a:bodyPr vert="horz" lIns="91440" tIns="45720" rIns="91440" bIns="45720" rtlCol="0" anchor="b">
            <a:normAutofit/>
          </a:bodyPr>
          <a:lstStyle/>
          <a:p>
            <a:pPr algn="r">
              <a:lnSpc>
                <a:spcPct val="90000"/>
              </a:lnSpc>
            </a:pPr>
            <a:r>
              <a:rPr lang="en-US" sz="3800" dirty="0">
                <a:solidFill>
                  <a:schemeClr val="tx1"/>
                </a:solidFill>
              </a:rPr>
              <a:t>Stocking rate and Animal Production</a:t>
            </a:r>
          </a:p>
        </p:txBody>
      </p:sp>
    </p:spTree>
    <p:extLst>
      <p:ext uri="{BB962C8B-B14F-4D97-AF65-F5344CB8AC3E}">
        <p14:creationId xmlns:p14="http://schemas.microsoft.com/office/powerpoint/2010/main" val="293182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C57B0-3B76-4B9C-BC15-1F0748807106}"/>
              </a:ext>
            </a:extLst>
          </p:cNvPr>
          <p:cNvSpPr>
            <a:spLocks noGrp="1"/>
          </p:cNvSpPr>
          <p:nvPr>
            <p:ph type="title"/>
          </p:nvPr>
        </p:nvSpPr>
        <p:spPr/>
        <p:txBody>
          <a:bodyPr/>
          <a:lstStyle/>
          <a:p>
            <a:r>
              <a:rPr lang="en-US" dirty="0">
                <a:solidFill>
                  <a:schemeClr val="tx1"/>
                </a:solidFill>
              </a:rPr>
              <a:t>Stocking rate of animal production</a:t>
            </a:r>
          </a:p>
        </p:txBody>
      </p:sp>
      <p:graphicFrame>
        <p:nvGraphicFramePr>
          <p:cNvPr id="4" name="Object 11">
            <a:extLst>
              <a:ext uri="{FF2B5EF4-FFF2-40B4-BE49-F238E27FC236}">
                <a16:creationId xmlns:a16="http://schemas.microsoft.com/office/drawing/2014/main" xmlns="" id="{71E55DC8-E447-4F38-BB77-CEDE837D3BAB}"/>
              </a:ext>
            </a:extLst>
          </p:cNvPr>
          <p:cNvGraphicFramePr>
            <a:graphicFrameLocks/>
          </p:cNvGraphicFramePr>
          <p:nvPr>
            <p:extLst>
              <p:ext uri="{D42A27DB-BD31-4B8C-83A1-F6EECF244321}">
                <p14:modId xmlns:p14="http://schemas.microsoft.com/office/powerpoint/2010/main" val="3911417310"/>
              </p:ext>
            </p:extLst>
          </p:nvPr>
        </p:nvGraphicFramePr>
        <p:xfrm>
          <a:off x="1023457" y="1417739"/>
          <a:ext cx="8045042" cy="4830661"/>
        </p:xfrm>
        <a:graphic>
          <a:graphicData uri="http://schemas.openxmlformats.org/presentationml/2006/ole">
            <mc:AlternateContent xmlns:mc="http://schemas.openxmlformats.org/markup-compatibility/2006">
              <mc:Choice xmlns:v="urn:schemas-microsoft-com:vml" Requires="v">
                <p:oleObj spid="_x0000_s1040" name="Chart" r:id="rId4" imgW="7353233" imgH="4533938" progId="MSGraph.Chart.8">
                  <p:embed followColorScheme="textAndBackground"/>
                </p:oleObj>
              </mc:Choice>
              <mc:Fallback>
                <p:oleObj name="Chart" r:id="rId4" imgW="7353233" imgH="4533938" progId="MSGraph.Chart.8">
                  <p:embed followColorScheme="textAndBackground"/>
                  <p:pic>
                    <p:nvPicPr>
                      <p:cNvPr id="2050" name="Object 11"/>
                      <p:cNvPicPr>
                        <a:picLocks noChangeArrowheads="1"/>
                      </p:cNvPicPr>
                      <p:nvPr/>
                    </p:nvPicPr>
                    <p:blipFill>
                      <a:blip r:embed="rId5"/>
                      <a:srcRect/>
                      <a:stretch>
                        <a:fillRect/>
                      </a:stretch>
                    </p:blipFill>
                    <p:spPr bwMode="auto">
                      <a:xfrm>
                        <a:off x="1023457" y="1417739"/>
                        <a:ext cx="8045042" cy="483066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53203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410050" y="2032932"/>
            <a:ext cx="6400800" cy="408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6214110"/>
            <a:ext cx="2438400" cy="369332"/>
          </a:xfrm>
          <a:prstGeom prst="rect">
            <a:avLst/>
          </a:prstGeom>
          <a:noFill/>
        </p:spPr>
        <p:txBody>
          <a:bodyPr wrap="square" rtlCol="0">
            <a:spAutoFit/>
          </a:bodyPr>
          <a:lstStyle/>
          <a:p>
            <a:r>
              <a:rPr lang="en-US" dirty="0" err="1"/>
              <a:t>Bement</a:t>
            </a:r>
            <a:r>
              <a:rPr lang="en-US" dirty="0"/>
              <a:t> 1969</a:t>
            </a:r>
          </a:p>
        </p:txBody>
      </p:sp>
      <p:sp>
        <p:nvSpPr>
          <p:cNvPr id="5" name="Rectangle 4">
            <a:extLst>
              <a:ext uri="{FF2B5EF4-FFF2-40B4-BE49-F238E27FC236}">
                <a16:creationId xmlns:a16="http://schemas.microsoft.com/office/drawing/2014/main" xmlns="" id="{B9E8FFF6-532A-4C2A-A2C8-D282B2D96874}"/>
              </a:ext>
            </a:extLst>
          </p:cNvPr>
          <p:cNvSpPr/>
          <p:nvPr/>
        </p:nvSpPr>
        <p:spPr>
          <a:xfrm>
            <a:off x="1263767" y="861861"/>
            <a:ext cx="7370929" cy="646331"/>
          </a:xfrm>
          <a:prstGeom prst="rect">
            <a:avLst/>
          </a:prstGeom>
        </p:spPr>
        <p:txBody>
          <a:bodyPr wrap="none">
            <a:spAutoFit/>
          </a:bodyPr>
          <a:lstStyle/>
          <a:p>
            <a:r>
              <a:rPr lang="en-US" sz="3600" dirty="0"/>
              <a:t>Stocking rate of animal production</a:t>
            </a:r>
          </a:p>
        </p:txBody>
      </p:sp>
    </p:spTree>
    <p:extLst>
      <p:ext uri="{BB962C8B-B14F-4D97-AF65-F5344CB8AC3E}">
        <p14:creationId xmlns:p14="http://schemas.microsoft.com/office/powerpoint/2010/main" val="2717432985"/>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xmlns="" id="{9F4444CE-BC8D-4D61-B303-4C05614E62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1">
            <a:extLst>
              <a:ext uri="{FF2B5EF4-FFF2-40B4-BE49-F238E27FC236}">
                <a16:creationId xmlns:a16="http://schemas.microsoft.com/office/drawing/2014/main" xmlns="" id="{73772B81-181F-48B7-8826-4D9686D15D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B2205F6E-03C6-4E92-877C-E2482F6599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8BE9E15-27DD-4802-9D60-3357D19FA097}"/>
              </a:ext>
            </a:extLst>
          </p:cNvPr>
          <p:cNvSpPr>
            <a:spLocks noGrp="1"/>
          </p:cNvSpPr>
          <p:nvPr>
            <p:ph type="title"/>
          </p:nvPr>
        </p:nvSpPr>
        <p:spPr>
          <a:xfrm>
            <a:off x="1286933" y="609600"/>
            <a:ext cx="10197494" cy="1099457"/>
          </a:xfrm>
        </p:spPr>
        <p:txBody>
          <a:bodyPr>
            <a:normAutofit/>
          </a:bodyPr>
          <a:lstStyle/>
          <a:p>
            <a:r>
              <a:rPr lang="en-US" dirty="0">
                <a:solidFill>
                  <a:schemeClr val="tx1"/>
                </a:solidFill>
              </a:rPr>
              <a:t>Finding the desired stocking rate</a:t>
            </a:r>
          </a:p>
        </p:txBody>
      </p:sp>
      <p:graphicFrame>
        <p:nvGraphicFramePr>
          <p:cNvPr id="27" name="Content Placeholder 2">
            <a:extLst>
              <a:ext uri="{FF2B5EF4-FFF2-40B4-BE49-F238E27FC236}">
                <a16:creationId xmlns:a16="http://schemas.microsoft.com/office/drawing/2014/main" xmlns="" id="{E3C1782C-17D9-4CB6-B469-560149FEED89}"/>
              </a:ext>
            </a:extLst>
          </p:cNvPr>
          <p:cNvGraphicFramePr>
            <a:graphicFrameLocks noGrp="1"/>
          </p:cNvGraphicFramePr>
          <p:nvPr>
            <p:ph idx="1"/>
            <p:extLst>
              <p:ext uri="{D42A27DB-BD31-4B8C-83A1-F6EECF244321}">
                <p14:modId xmlns:p14="http://schemas.microsoft.com/office/powerpoint/2010/main" val="385103322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10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828D8B-E1EC-4635-B4B8-4E6A502D173A}"/>
              </a:ext>
            </a:extLst>
          </p:cNvPr>
          <p:cNvSpPr>
            <a:spLocks noGrp="1"/>
          </p:cNvSpPr>
          <p:nvPr>
            <p:ph type="title"/>
          </p:nvPr>
        </p:nvSpPr>
        <p:spPr/>
        <p:txBody>
          <a:bodyPr/>
          <a:lstStyle/>
          <a:p>
            <a:r>
              <a:rPr lang="en-US" dirty="0">
                <a:solidFill>
                  <a:schemeClr val="tx1"/>
                </a:solidFill>
              </a:rPr>
              <a:t>Summary</a:t>
            </a:r>
          </a:p>
        </p:txBody>
      </p:sp>
      <p:sp>
        <p:nvSpPr>
          <p:cNvPr id="3" name="Content Placeholder 2">
            <a:extLst>
              <a:ext uri="{FF2B5EF4-FFF2-40B4-BE49-F238E27FC236}">
                <a16:creationId xmlns:a16="http://schemas.microsoft.com/office/drawing/2014/main" xmlns="" id="{8361D491-E6A2-4669-BDCB-C0F51BB20F4F}"/>
              </a:ext>
            </a:extLst>
          </p:cNvPr>
          <p:cNvSpPr>
            <a:spLocks noGrp="1"/>
          </p:cNvSpPr>
          <p:nvPr>
            <p:ph idx="1"/>
          </p:nvPr>
        </p:nvSpPr>
        <p:spPr/>
        <p:txBody>
          <a:bodyPr/>
          <a:lstStyle/>
          <a:p>
            <a:pPr marL="0" indent="0">
              <a:buNone/>
            </a:pPr>
            <a:r>
              <a:rPr lang="en-US" sz="2800" b="1" dirty="0"/>
              <a:t>Match number and type of animal to rangeland vegetation, topography and climate</a:t>
            </a:r>
          </a:p>
          <a:p>
            <a:pPr marL="0" indent="0">
              <a:buNone/>
            </a:pPr>
            <a:endParaRPr lang="en-US" dirty="0"/>
          </a:p>
        </p:txBody>
      </p:sp>
    </p:spTree>
    <p:extLst>
      <p:ext uri="{BB962C8B-B14F-4D97-AF65-F5344CB8AC3E}">
        <p14:creationId xmlns:p14="http://schemas.microsoft.com/office/powerpoint/2010/main" val="173679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C2A1F-5BB6-4BF9-8ADA-234EE2E8D793}"/>
              </a:ext>
            </a:extLst>
          </p:cNvPr>
          <p:cNvSpPr>
            <a:spLocks noGrp="1"/>
          </p:cNvSpPr>
          <p:nvPr>
            <p:ph type="title"/>
          </p:nvPr>
        </p:nvSpPr>
        <p:spPr/>
        <p:txBody>
          <a:bodyPr/>
          <a:lstStyle/>
          <a:p>
            <a:r>
              <a:rPr lang="en-US" dirty="0">
                <a:solidFill>
                  <a:schemeClr val="tx1"/>
                </a:solidFill>
              </a:rPr>
              <a:t>Questions??</a:t>
            </a:r>
          </a:p>
        </p:txBody>
      </p:sp>
      <p:pic>
        <p:nvPicPr>
          <p:cNvPr id="5" name="Content Placeholder 4" descr="A close up of an animal&#10;&#10;Description generated with very high confidence">
            <a:extLst>
              <a:ext uri="{FF2B5EF4-FFF2-40B4-BE49-F238E27FC236}">
                <a16:creationId xmlns:a16="http://schemas.microsoft.com/office/drawing/2014/main" xmlns="" id="{73471CA8-D24E-4FB2-98D4-3F8391C8C6C9}"/>
              </a:ext>
            </a:extLst>
          </p:cNvPr>
          <p:cNvPicPr>
            <a:picLocks noGrp="1" noChangeAspect="1"/>
          </p:cNvPicPr>
          <p:nvPr>
            <p:ph idx="1"/>
          </p:nvPr>
        </p:nvPicPr>
        <p:blipFill>
          <a:blip r:embed="rId3"/>
          <a:stretch>
            <a:fillRect/>
          </a:stretch>
        </p:blipFill>
        <p:spPr>
          <a:xfrm>
            <a:off x="1268963" y="2057151"/>
            <a:ext cx="6755363" cy="4501459"/>
          </a:xfrm>
        </p:spPr>
      </p:pic>
    </p:spTree>
    <p:extLst>
      <p:ext uri="{BB962C8B-B14F-4D97-AF65-F5344CB8AC3E}">
        <p14:creationId xmlns:p14="http://schemas.microsoft.com/office/powerpoint/2010/main" val="118630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Overview</a:t>
            </a:r>
          </a:p>
        </p:txBody>
      </p:sp>
      <p:sp>
        <p:nvSpPr>
          <p:cNvPr id="3" name="Content Placeholder 2"/>
          <p:cNvSpPr>
            <a:spLocks noGrp="1"/>
          </p:cNvSpPr>
          <p:nvPr>
            <p:ph idx="1"/>
          </p:nvPr>
        </p:nvSpPr>
        <p:spPr/>
        <p:txBody>
          <a:bodyPr/>
          <a:lstStyle/>
          <a:p>
            <a:r>
              <a:rPr lang="en-US" sz="3200" dirty="0"/>
              <a:t>How plants grow and why it matters</a:t>
            </a:r>
          </a:p>
          <a:p>
            <a:r>
              <a:rPr lang="en-US" sz="3200" dirty="0"/>
              <a:t>Forage supply and demand</a:t>
            </a:r>
          </a:p>
          <a:p>
            <a:r>
              <a:rPr lang="en-US" sz="3200" dirty="0"/>
              <a:t>Carrying capacity and stocking rate</a:t>
            </a:r>
          </a:p>
          <a:p>
            <a:r>
              <a:rPr lang="en-US" sz="3200" dirty="0"/>
              <a:t>Roots! </a:t>
            </a:r>
          </a:p>
          <a:p>
            <a:r>
              <a:rPr lang="en-US" sz="3200" dirty="0"/>
              <a:t>Livestock production</a:t>
            </a:r>
          </a:p>
          <a:p>
            <a:pPr marL="0" indent="0">
              <a:buNone/>
            </a:pPr>
            <a:endParaRPr lang="en-US" dirty="0"/>
          </a:p>
          <a:p>
            <a:endParaRPr lang="en-US" dirty="0"/>
          </a:p>
        </p:txBody>
      </p:sp>
    </p:spTree>
    <p:extLst>
      <p:ext uri="{BB962C8B-B14F-4D97-AF65-F5344CB8AC3E}">
        <p14:creationId xmlns:p14="http://schemas.microsoft.com/office/powerpoint/2010/main" val="204798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xmlns="" id="{3FF2B471-94F0-4C5F-91F5-1DBF41B41991}"/>
              </a:ext>
            </a:extLst>
          </p:cNvPr>
          <p:cNvPicPr>
            <a:picLocks noChangeAspect="1"/>
          </p:cNvPicPr>
          <p:nvPr/>
        </p:nvPicPr>
        <p:blipFill>
          <a:blip r:embed="rId3"/>
          <a:stretch>
            <a:fillRect/>
          </a:stretch>
        </p:blipFill>
        <p:spPr>
          <a:xfrm>
            <a:off x="961558" y="804672"/>
            <a:ext cx="4739504" cy="5237021"/>
          </a:xfrm>
          <a:prstGeom prst="rect">
            <a:avLst/>
          </a:prstGeom>
        </p:spPr>
      </p:pic>
      <p:sp>
        <p:nvSpPr>
          <p:cNvPr id="2" name="Title 1">
            <a:extLst>
              <a:ext uri="{FF2B5EF4-FFF2-40B4-BE49-F238E27FC236}">
                <a16:creationId xmlns:a16="http://schemas.microsoft.com/office/drawing/2014/main" xmlns="" id="{94E17779-8048-4CCE-8082-1569A829F00B}"/>
              </a:ext>
            </a:extLst>
          </p:cNvPr>
          <p:cNvSpPr>
            <a:spLocks noGrp="1"/>
          </p:cNvSpPr>
          <p:nvPr>
            <p:ph type="title"/>
          </p:nvPr>
        </p:nvSpPr>
        <p:spPr>
          <a:xfrm>
            <a:off x="6090445" y="609600"/>
            <a:ext cx="3183556" cy="1320800"/>
          </a:xfrm>
        </p:spPr>
        <p:txBody>
          <a:bodyPr anchor="ctr">
            <a:normAutofit/>
          </a:bodyPr>
          <a:lstStyle/>
          <a:p>
            <a:r>
              <a:rPr lang="en-US" dirty="0">
                <a:solidFill>
                  <a:schemeClr val="tx1"/>
                </a:solidFill>
              </a:rPr>
              <a:t>What the parts do! </a:t>
            </a:r>
          </a:p>
        </p:txBody>
      </p:sp>
      <p:sp>
        <p:nvSpPr>
          <p:cNvPr id="10" name="Content Placeholder 9">
            <a:extLst>
              <a:ext uri="{FF2B5EF4-FFF2-40B4-BE49-F238E27FC236}">
                <a16:creationId xmlns:a16="http://schemas.microsoft.com/office/drawing/2014/main" xmlns="" id="{E6445CBE-FF6F-4CFF-8D5D-298A861593B9}"/>
              </a:ext>
            </a:extLst>
          </p:cNvPr>
          <p:cNvSpPr>
            <a:spLocks noGrp="1"/>
          </p:cNvSpPr>
          <p:nvPr>
            <p:ph idx="1"/>
          </p:nvPr>
        </p:nvSpPr>
        <p:spPr>
          <a:xfrm>
            <a:off x="5701062" y="2160589"/>
            <a:ext cx="3569937" cy="3880773"/>
          </a:xfrm>
        </p:spPr>
        <p:txBody>
          <a:bodyPr>
            <a:normAutofit/>
          </a:bodyPr>
          <a:lstStyle/>
          <a:p>
            <a:r>
              <a:rPr lang="en-US" b="1" dirty="0"/>
              <a:t>Inflorescence (Seed head): </a:t>
            </a:r>
            <a:r>
              <a:rPr lang="en-US" dirty="0"/>
              <a:t>Reproduction</a:t>
            </a:r>
          </a:p>
          <a:p>
            <a:r>
              <a:rPr lang="en-US" b="1" dirty="0"/>
              <a:t>Leaf Blades: </a:t>
            </a:r>
            <a:r>
              <a:rPr lang="en-US" dirty="0"/>
              <a:t>Solar panels! Capture energy</a:t>
            </a:r>
          </a:p>
          <a:p>
            <a:r>
              <a:rPr lang="en-US" b="1" dirty="0"/>
              <a:t>Tillers: </a:t>
            </a:r>
            <a:r>
              <a:rPr lang="en-US" dirty="0"/>
              <a:t>Vegetative growth and production</a:t>
            </a:r>
          </a:p>
          <a:p>
            <a:r>
              <a:rPr lang="en-US" b="1" dirty="0"/>
              <a:t>Roots: </a:t>
            </a:r>
            <a:r>
              <a:rPr lang="en-US" dirty="0"/>
              <a:t>Store energy and facilitate uptake of water and nutrients </a:t>
            </a:r>
          </a:p>
          <a:p>
            <a:r>
              <a:rPr lang="en-US" b="1" dirty="0"/>
              <a:t>Crown: </a:t>
            </a:r>
            <a:r>
              <a:rPr lang="en-US" dirty="0"/>
              <a:t>Stores energy and houses growth points </a:t>
            </a:r>
          </a:p>
        </p:txBody>
      </p:sp>
    </p:spTree>
    <p:extLst>
      <p:ext uri="{BB962C8B-B14F-4D97-AF65-F5344CB8AC3E}">
        <p14:creationId xmlns:p14="http://schemas.microsoft.com/office/powerpoint/2010/main" val="181738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B4DE830A-B531-4A3B-96F6-0ECE88B08555}"/>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xmlns="" id="{2813DF2C-461A-4A8F-9679-A172790D1F3A}"/>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54CD3A85-C039-4249-86E4-1EB9318B5495}"/>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xmlns="" id="{887EA6D2-2883-42C2-993D-094CA6D65DA3}"/>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xmlns="" id="{3B895046-636F-4D1B-ACA4-29AA0CB3329F}"/>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xmlns="" id="{C6B0CDE3-E054-4EDD-A43B-F96843D8BF5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xmlns="" id="{3B66B1A2-F145-4C9B-85CC-4BF30D58CBC5}"/>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xmlns="" id="{5D4FC972-94B3-4035-8D31-E668C132B41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xmlns="" id="{374B9941-AFBE-4A77-A50E-B6EA04A746AE}"/>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xmlns="" id="{27A982C5-2C38-4CE9-BC18-94697AD657FB}"/>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xmlns="" id="{0060D8D1-7BB1-498F-AFBB-ADAC130A9E90}"/>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close up of a tree&#10;&#10;Description generated with high confidence">
            <a:extLst>
              <a:ext uri="{FF2B5EF4-FFF2-40B4-BE49-F238E27FC236}">
                <a16:creationId xmlns:a16="http://schemas.microsoft.com/office/drawing/2014/main" xmlns="" id="{A4D92BD5-8967-46D1-A177-2DCC553C45B2}"/>
              </a:ext>
            </a:extLst>
          </p:cNvPr>
          <p:cNvPicPr>
            <a:picLocks noGrp="1" noChangeAspect="1"/>
          </p:cNvPicPr>
          <p:nvPr>
            <p:ph idx="1"/>
          </p:nvPr>
        </p:nvPicPr>
        <p:blipFill rotWithShape="1">
          <a:blip r:embed="rId3"/>
          <a:srcRect l="2875" t="6951" r="5841" b="-62"/>
          <a:stretch/>
        </p:blipFill>
        <p:spPr>
          <a:xfrm>
            <a:off x="1819469" y="858416"/>
            <a:ext cx="6960637" cy="4544009"/>
          </a:xfrm>
          <a:prstGeom prst="rect">
            <a:avLst/>
          </a:prstGeom>
        </p:spPr>
      </p:pic>
      <p:sp>
        <p:nvSpPr>
          <p:cNvPr id="2" name="Title 1">
            <a:extLst>
              <a:ext uri="{FF2B5EF4-FFF2-40B4-BE49-F238E27FC236}">
                <a16:creationId xmlns:a16="http://schemas.microsoft.com/office/drawing/2014/main" xmlns="" id="{D2819B6A-D43E-4D24-8E3B-7B1CCD30D106}"/>
              </a:ext>
            </a:extLst>
          </p:cNvPr>
          <p:cNvSpPr>
            <a:spLocks noGrp="1"/>
          </p:cNvSpPr>
          <p:nvPr>
            <p:ph type="title"/>
          </p:nvPr>
        </p:nvSpPr>
        <p:spPr>
          <a:xfrm>
            <a:off x="1600199" y="5299786"/>
            <a:ext cx="7673801" cy="1087656"/>
          </a:xfrm>
        </p:spPr>
        <p:txBody>
          <a:bodyPr vert="horz" lIns="91440" tIns="45720" rIns="91440" bIns="45720" rtlCol="0" anchor="b">
            <a:normAutofit/>
          </a:bodyPr>
          <a:lstStyle/>
          <a:p>
            <a:r>
              <a:rPr lang="en-US" sz="4800" kern="1200" dirty="0">
                <a:solidFill>
                  <a:schemeClr val="tx1"/>
                </a:solidFill>
                <a:latin typeface="+mj-lt"/>
                <a:ea typeface="+mj-ea"/>
                <a:cs typeface="+mj-cs"/>
              </a:rPr>
              <a:t>Why it matters</a:t>
            </a:r>
          </a:p>
        </p:txBody>
      </p:sp>
    </p:spTree>
    <p:extLst>
      <p:ext uri="{BB962C8B-B14F-4D97-AF65-F5344CB8AC3E}">
        <p14:creationId xmlns:p14="http://schemas.microsoft.com/office/powerpoint/2010/main" val="31456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F300D-CFB1-4BFF-AAAD-F4603E2DAD75}"/>
              </a:ext>
            </a:extLst>
          </p:cNvPr>
          <p:cNvSpPr>
            <a:spLocks noGrp="1"/>
          </p:cNvSpPr>
          <p:nvPr>
            <p:ph type="title"/>
          </p:nvPr>
        </p:nvSpPr>
        <p:spPr/>
        <p:txBody>
          <a:bodyPr/>
          <a:lstStyle/>
          <a:p>
            <a:r>
              <a:rPr lang="en-US" dirty="0">
                <a:solidFill>
                  <a:schemeClr val="tx1"/>
                </a:solidFill>
              </a:rPr>
              <a:t>Getting Started</a:t>
            </a:r>
          </a:p>
        </p:txBody>
      </p:sp>
      <p:sp>
        <p:nvSpPr>
          <p:cNvPr id="3" name="Content Placeholder 2">
            <a:extLst>
              <a:ext uri="{FF2B5EF4-FFF2-40B4-BE49-F238E27FC236}">
                <a16:creationId xmlns:a16="http://schemas.microsoft.com/office/drawing/2014/main" xmlns="" id="{BE2F51B9-EBCA-4210-BEC9-F0B3C1FB25C9}"/>
              </a:ext>
            </a:extLst>
          </p:cNvPr>
          <p:cNvSpPr>
            <a:spLocks noGrp="1"/>
          </p:cNvSpPr>
          <p:nvPr>
            <p:ph idx="1"/>
          </p:nvPr>
        </p:nvSpPr>
        <p:spPr>
          <a:xfrm>
            <a:off x="811558" y="2160589"/>
            <a:ext cx="2812486" cy="3880773"/>
          </a:xfrm>
        </p:spPr>
        <p:txBody>
          <a:bodyPr>
            <a:normAutofit fontScale="92500" lnSpcReduction="20000"/>
          </a:bodyPr>
          <a:lstStyle/>
          <a:p>
            <a:pPr marL="0" indent="0">
              <a:buNone/>
            </a:pPr>
            <a:r>
              <a:rPr lang="en-US" u="sng" dirty="0">
                <a:solidFill>
                  <a:srgbClr val="0033CC"/>
                </a:solidFill>
              </a:rPr>
              <a:t>Resource </a:t>
            </a:r>
          </a:p>
          <a:p>
            <a:pPr marL="0" indent="0">
              <a:buNone/>
            </a:pPr>
            <a:r>
              <a:rPr lang="en-US" u="sng" dirty="0">
                <a:solidFill>
                  <a:srgbClr val="0033CC"/>
                </a:solidFill>
              </a:rPr>
              <a:t>Considerations</a:t>
            </a:r>
          </a:p>
          <a:p>
            <a:pPr marL="0" indent="0">
              <a:buNone/>
            </a:pPr>
            <a:r>
              <a:rPr lang="en-US" dirty="0">
                <a:solidFill>
                  <a:srgbClr val="0033CC"/>
                </a:solidFill>
              </a:rPr>
              <a:t> - climate</a:t>
            </a:r>
          </a:p>
          <a:p>
            <a:pPr marL="0" indent="0">
              <a:buNone/>
            </a:pPr>
            <a:endParaRPr lang="en-US" dirty="0">
              <a:solidFill>
                <a:srgbClr val="0033CC"/>
              </a:solidFill>
            </a:endParaRPr>
          </a:p>
          <a:p>
            <a:pPr marL="0" indent="0">
              <a:buNone/>
            </a:pPr>
            <a:r>
              <a:rPr lang="en-US" dirty="0">
                <a:solidFill>
                  <a:srgbClr val="0033CC"/>
                </a:solidFill>
              </a:rPr>
              <a:t> - Landscape/Topography</a:t>
            </a:r>
          </a:p>
          <a:p>
            <a:pPr marL="0" indent="0">
              <a:buNone/>
            </a:pPr>
            <a:endParaRPr lang="en-US" dirty="0">
              <a:solidFill>
                <a:srgbClr val="0033CC"/>
              </a:solidFill>
            </a:endParaRPr>
          </a:p>
          <a:p>
            <a:pPr marL="0" indent="0">
              <a:buNone/>
            </a:pPr>
            <a:r>
              <a:rPr lang="en-US" dirty="0">
                <a:solidFill>
                  <a:srgbClr val="0033CC"/>
                </a:solidFill>
              </a:rPr>
              <a:t> - Plant Community</a:t>
            </a:r>
          </a:p>
          <a:p>
            <a:pPr marL="0" indent="0">
              <a:buNone/>
            </a:pPr>
            <a:endParaRPr lang="en-US" dirty="0">
              <a:solidFill>
                <a:srgbClr val="0033CC"/>
              </a:solidFill>
            </a:endParaRPr>
          </a:p>
          <a:p>
            <a:pPr marL="0" indent="0">
              <a:buNone/>
            </a:pPr>
            <a:r>
              <a:rPr lang="en-US" dirty="0">
                <a:solidFill>
                  <a:srgbClr val="0033CC"/>
                </a:solidFill>
              </a:rPr>
              <a:t> - Management goals</a:t>
            </a:r>
          </a:p>
          <a:p>
            <a:pPr marL="0" indent="0">
              <a:buNone/>
            </a:pPr>
            <a:endParaRPr lang="en-US" dirty="0">
              <a:solidFill>
                <a:srgbClr val="0033CC"/>
              </a:solidFill>
            </a:endParaRPr>
          </a:p>
          <a:p>
            <a:pPr marL="0" indent="0">
              <a:buNone/>
            </a:pPr>
            <a:r>
              <a:rPr lang="en-US" dirty="0">
                <a:solidFill>
                  <a:srgbClr val="0033CC"/>
                </a:solidFill>
              </a:rPr>
              <a:t> - Wildlife factors</a:t>
            </a:r>
          </a:p>
          <a:p>
            <a:pPr marL="0" indent="0">
              <a:buNone/>
            </a:pPr>
            <a:endParaRPr lang="en-US" dirty="0"/>
          </a:p>
        </p:txBody>
      </p:sp>
      <p:sp>
        <p:nvSpPr>
          <p:cNvPr id="5" name="Content Placeholder 2">
            <a:extLst>
              <a:ext uri="{FF2B5EF4-FFF2-40B4-BE49-F238E27FC236}">
                <a16:creationId xmlns:a16="http://schemas.microsoft.com/office/drawing/2014/main" xmlns="" id="{1ADD9461-1000-4405-A298-43301561FA89}"/>
              </a:ext>
            </a:extLst>
          </p:cNvPr>
          <p:cNvSpPr txBox="1">
            <a:spLocks/>
          </p:cNvSpPr>
          <p:nvPr/>
        </p:nvSpPr>
        <p:spPr>
          <a:xfrm>
            <a:off x="3954634" y="2148196"/>
            <a:ext cx="281248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u="sng" dirty="0">
                <a:solidFill>
                  <a:srgbClr val="008000"/>
                </a:solidFill>
              </a:rPr>
              <a:t>Decisions</a:t>
            </a:r>
          </a:p>
          <a:p>
            <a:pPr marL="0" indent="0">
              <a:buFont typeface="Wingdings 3" charset="2"/>
              <a:buNone/>
            </a:pPr>
            <a:r>
              <a:rPr lang="en-US" dirty="0">
                <a:solidFill>
                  <a:srgbClr val="008000"/>
                </a:solidFill>
              </a:rPr>
              <a:t> - Livestock type</a:t>
            </a:r>
          </a:p>
          <a:p>
            <a:pPr marL="0" indent="0">
              <a:buFont typeface="Wingdings 3" charset="2"/>
              <a:buNone/>
            </a:pPr>
            <a:endParaRPr lang="en-US" dirty="0">
              <a:solidFill>
                <a:srgbClr val="008000"/>
              </a:solidFill>
            </a:endParaRPr>
          </a:p>
          <a:p>
            <a:pPr marL="0" indent="0">
              <a:buFont typeface="Wingdings 3" charset="2"/>
              <a:buNone/>
            </a:pPr>
            <a:r>
              <a:rPr lang="en-US" dirty="0">
                <a:solidFill>
                  <a:srgbClr val="008000"/>
                </a:solidFill>
              </a:rPr>
              <a:t> - Number of livestock</a:t>
            </a:r>
          </a:p>
          <a:p>
            <a:pPr marL="0" indent="0">
              <a:buFont typeface="Wingdings 3" charset="2"/>
              <a:buNone/>
            </a:pPr>
            <a:endParaRPr lang="en-US" dirty="0">
              <a:solidFill>
                <a:srgbClr val="008000"/>
              </a:solidFill>
            </a:endParaRPr>
          </a:p>
          <a:p>
            <a:pPr marL="0" indent="0">
              <a:buFont typeface="Wingdings 3" charset="2"/>
              <a:buNone/>
            </a:pPr>
            <a:r>
              <a:rPr lang="en-US" dirty="0">
                <a:solidFill>
                  <a:srgbClr val="008000"/>
                </a:solidFill>
              </a:rPr>
              <a:t> - grazing system</a:t>
            </a:r>
          </a:p>
          <a:p>
            <a:pPr marL="0" indent="0">
              <a:buFont typeface="Wingdings 3" charset="2"/>
              <a:buNone/>
            </a:pPr>
            <a:r>
              <a:rPr lang="en-US" dirty="0">
                <a:solidFill>
                  <a:srgbClr val="008000"/>
                </a:solidFill>
              </a:rPr>
              <a:t> </a:t>
            </a:r>
          </a:p>
          <a:p>
            <a:pPr marL="0" indent="0">
              <a:buFont typeface="Wingdings 3" charset="2"/>
              <a:buNone/>
            </a:pPr>
            <a:r>
              <a:rPr lang="en-US" dirty="0">
                <a:solidFill>
                  <a:srgbClr val="008000"/>
                </a:solidFill>
              </a:rPr>
              <a:t> - Land improvements</a:t>
            </a:r>
          </a:p>
          <a:p>
            <a:pPr marL="0" indent="0">
              <a:buFont typeface="Wingdings 3" charset="2"/>
              <a:buNone/>
            </a:pPr>
            <a:endParaRPr lang="en-US" dirty="0"/>
          </a:p>
        </p:txBody>
      </p:sp>
      <p:sp>
        <p:nvSpPr>
          <p:cNvPr id="6" name="Content Placeholder 2">
            <a:extLst>
              <a:ext uri="{FF2B5EF4-FFF2-40B4-BE49-F238E27FC236}">
                <a16:creationId xmlns:a16="http://schemas.microsoft.com/office/drawing/2014/main" xmlns="" id="{C18AC4DD-D7FB-47DD-84FB-7D6EE3ECC136}"/>
              </a:ext>
            </a:extLst>
          </p:cNvPr>
          <p:cNvSpPr txBox="1">
            <a:spLocks/>
          </p:cNvSpPr>
          <p:nvPr/>
        </p:nvSpPr>
        <p:spPr>
          <a:xfrm>
            <a:off x="7069124" y="2160588"/>
            <a:ext cx="281248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u="sng" dirty="0">
                <a:solidFill>
                  <a:srgbClr val="FF0000"/>
                </a:solidFill>
              </a:rPr>
              <a:t>Outcomes/Response</a:t>
            </a:r>
          </a:p>
          <a:p>
            <a:pPr marL="0" indent="0">
              <a:buFont typeface="Wingdings 3" charset="2"/>
              <a:buNone/>
            </a:pPr>
            <a:r>
              <a:rPr lang="en-US" dirty="0">
                <a:solidFill>
                  <a:srgbClr val="FF0000"/>
                </a:solidFill>
              </a:rPr>
              <a:t> - Plant community</a:t>
            </a:r>
          </a:p>
          <a:p>
            <a:pPr marL="0" indent="0">
              <a:buFont typeface="Wingdings 3" charset="2"/>
              <a:buNone/>
            </a:pPr>
            <a:endParaRPr lang="en-US" dirty="0">
              <a:solidFill>
                <a:srgbClr val="FF0000"/>
              </a:solidFill>
            </a:endParaRPr>
          </a:p>
          <a:p>
            <a:pPr marL="0" indent="0">
              <a:buFont typeface="Wingdings 3" charset="2"/>
              <a:buNone/>
            </a:pPr>
            <a:r>
              <a:rPr lang="en-US" dirty="0">
                <a:solidFill>
                  <a:srgbClr val="FF0000"/>
                </a:solidFill>
              </a:rPr>
              <a:t> - Livestock production</a:t>
            </a:r>
          </a:p>
          <a:p>
            <a:pPr marL="0" indent="0">
              <a:buFont typeface="Wingdings 3" charset="2"/>
              <a:buNone/>
            </a:pPr>
            <a:endParaRPr lang="en-US" dirty="0">
              <a:solidFill>
                <a:srgbClr val="FF0000"/>
              </a:solidFill>
            </a:endParaRPr>
          </a:p>
          <a:p>
            <a:pPr marL="0" indent="0">
              <a:buFont typeface="Wingdings 3" charset="2"/>
              <a:buNone/>
            </a:pPr>
            <a:r>
              <a:rPr lang="en-US" dirty="0">
                <a:solidFill>
                  <a:srgbClr val="FF0000"/>
                </a:solidFill>
              </a:rPr>
              <a:t> - Wildlife community</a:t>
            </a:r>
          </a:p>
          <a:p>
            <a:pPr marL="0" indent="0">
              <a:buFont typeface="Wingdings 3" charset="2"/>
              <a:buNone/>
            </a:pPr>
            <a:endParaRPr lang="en-US" dirty="0">
              <a:solidFill>
                <a:srgbClr val="FF0000"/>
              </a:solidFill>
            </a:endParaRPr>
          </a:p>
          <a:p>
            <a:pPr marL="0" indent="0">
              <a:buFont typeface="Wingdings 3" charset="2"/>
              <a:buNone/>
            </a:pPr>
            <a:r>
              <a:rPr lang="en-US" dirty="0">
                <a:solidFill>
                  <a:srgbClr val="FF0000"/>
                </a:solidFill>
              </a:rPr>
              <a:t> - Management needs</a:t>
            </a:r>
          </a:p>
          <a:p>
            <a:pPr marL="0" indent="0">
              <a:buFont typeface="Wingdings 3" charset="2"/>
              <a:buNone/>
            </a:pPr>
            <a:endParaRPr lang="en-US" dirty="0"/>
          </a:p>
        </p:txBody>
      </p:sp>
      <p:cxnSp>
        <p:nvCxnSpPr>
          <p:cNvPr id="21" name="Connector: Curved 20">
            <a:extLst>
              <a:ext uri="{FF2B5EF4-FFF2-40B4-BE49-F238E27FC236}">
                <a16:creationId xmlns:a16="http://schemas.microsoft.com/office/drawing/2014/main" xmlns="" id="{A3C670BB-3472-4ABE-8A0F-D181C06F69CB}"/>
              </a:ext>
            </a:extLst>
          </p:cNvPr>
          <p:cNvCxnSpPr>
            <a:cxnSpLocks/>
          </p:cNvCxnSpPr>
          <p:nvPr/>
        </p:nvCxnSpPr>
        <p:spPr>
          <a:xfrm>
            <a:off x="2046914" y="2936147"/>
            <a:ext cx="872455" cy="492853"/>
          </a:xfrm>
          <a:prstGeom prst="curvedConnector3">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C9350940-1106-4A71-B898-4B60149B8B15}"/>
              </a:ext>
            </a:extLst>
          </p:cNvPr>
          <p:cNvCxnSpPr>
            <a:cxnSpLocks/>
          </p:cNvCxnSpPr>
          <p:nvPr/>
        </p:nvCxnSpPr>
        <p:spPr>
          <a:xfrm>
            <a:off x="956345" y="2994870"/>
            <a:ext cx="0" cy="124157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E2758166-1DEE-48A9-A383-6F18D367E4EB}"/>
              </a:ext>
            </a:extLst>
          </p:cNvPr>
          <p:cNvCxnSpPr>
            <a:cxnSpLocks/>
          </p:cNvCxnSpPr>
          <p:nvPr/>
        </p:nvCxnSpPr>
        <p:spPr>
          <a:xfrm>
            <a:off x="796178" y="2994870"/>
            <a:ext cx="15380" cy="258380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0133BBC6-E92E-4AB9-A978-2D90E6D6EB00}"/>
              </a:ext>
            </a:extLst>
          </p:cNvPr>
          <p:cNvCxnSpPr>
            <a:cxnSpLocks/>
          </p:cNvCxnSpPr>
          <p:nvPr/>
        </p:nvCxnSpPr>
        <p:spPr>
          <a:xfrm flipV="1">
            <a:off x="3390550" y="2869035"/>
            <a:ext cx="678111" cy="79695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6DF49AB4-7573-4DCE-AB62-B471190F4A28}"/>
              </a:ext>
            </a:extLst>
          </p:cNvPr>
          <p:cNvCxnSpPr>
            <a:cxnSpLocks/>
          </p:cNvCxnSpPr>
          <p:nvPr/>
        </p:nvCxnSpPr>
        <p:spPr>
          <a:xfrm flipV="1">
            <a:off x="3390550" y="3640822"/>
            <a:ext cx="753611" cy="17756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C12F6E08-A679-477C-B297-7128D65EA3C1}"/>
              </a:ext>
            </a:extLst>
          </p:cNvPr>
          <p:cNvCxnSpPr>
            <a:cxnSpLocks/>
          </p:cNvCxnSpPr>
          <p:nvPr/>
        </p:nvCxnSpPr>
        <p:spPr>
          <a:xfrm>
            <a:off x="3205993" y="3818389"/>
            <a:ext cx="862668" cy="61938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2B42E8E5-7FDE-4F5E-82B6-75C9FA29E6B4}"/>
              </a:ext>
            </a:extLst>
          </p:cNvPr>
          <p:cNvCxnSpPr>
            <a:cxnSpLocks/>
          </p:cNvCxnSpPr>
          <p:nvPr/>
        </p:nvCxnSpPr>
        <p:spPr>
          <a:xfrm>
            <a:off x="3080158" y="3893890"/>
            <a:ext cx="1064003" cy="116467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BF756A9A-8286-4277-8BCE-9DC70D576D64}"/>
              </a:ext>
            </a:extLst>
          </p:cNvPr>
          <p:cNvCxnSpPr>
            <a:cxnSpLocks/>
          </p:cNvCxnSpPr>
          <p:nvPr/>
        </p:nvCxnSpPr>
        <p:spPr>
          <a:xfrm flipV="1">
            <a:off x="2828488" y="2936147"/>
            <a:ext cx="1441508" cy="140096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067AAC80-0E3D-4523-A15C-6B3DF65BA861}"/>
              </a:ext>
            </a:extLst>
          </p:cNvPr>
          <p:cNvCxnSpPr>
            <a:cxnSpLocks/>
          </p:cNvCxnSpPr>
          <p:nvPr/>
        </p:nvCxnSpPr>
        <p:spPr>
          <a:xfrm flipV="1">
            <a:off x="2828488" y="3729605"/>
            <a:ext cx="1550565" cy="71795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1DB7CA5C-EEE8-43B7-9FA4-F35EEF526917}"/>
              </a:ext>
            </a:extLst>
          </p:cNvPr>
          <p:cNvCxnSpPr>
            <a:cxnSpLocks/>
          </p:cNvCxnSpPr>
          <p:nvPr/>
        </p:nvCxnSpPr>
        <p:spPr>
          <a:xfrm>
            <a:off x="2719431" y="4476225"/>
            <a:ext cx="1483453" cy="7060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BCA7F932-A6B5-4488-A644-A4D9D50A8BBE}"/>
              </a:ext>
            </a:extLst>
          </p:cNvPr>
          <p:cNvCxnSpPr>
            <a:cxnSpLocks/>
          </p:cNvCxnSpPr>
          <p:nvPr/>
        </p:nvCxnSpPr>
        <p:spPr>
          <a:xfrm>
            <a:off x="2813108" y="4337109"/>
            <a:ext cx="1331053" cy="91439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47814935-FDD4-4E9A-9271-2FCA1CEEA0B5}"/>
              </a:ext>
            </a:extLst>
          </p:cNvPr>
          <p:cNvCxnSpPr>
            <a:cxnSpLocks/>
          </p:cNvCxnSpPr>
          <p:nvPr/>
        </p:nvCxnSpPr>
        <p:spPr>
          <a:xfrm flipV="1">
            <a:off x="2919369" y="2936148"/>
            <a:ext cx="1602297" cy="192107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E29205ED-A62B-4B05-85F9-043E34047BC0}"/>
              </a:ext>
            </a:extLst>
          </p:cNvPr>
          <p:cNvCxnSpPr>
            <a:cxnSpLocks/>
          </p:cNvCxnSpPr>
          <p:nvPr/>
        </p:nvCxnSpPr>
        <p:spPr>
          <a:xfrm flipV="1">
            <a:off x="2931952" y="3729605"/>
            <a:ext cx="1589714" cy="122828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64888348-1103-4C57-B72E-195CF756E854}"/>
              </a:ext>
            </a:extLst>
          </p:cNvPr>
          <p:cNvCxnSpPr>
            <a:cxnSpLocks/>
          </p:cNvCxnSpPr>
          <p:nvPr/>
        </p:nvCxnSpPr>
        <p:spPr>
          <a:xfrm flipV="1">
            <a:off x="2912378" y="4511529"/>
            <a:ext cx="1835791" cy="56520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237A3F93-48EA-4776-952E-60196434B382}"/>
              </a:ext>
            </a:extLst>
          </p:cNvPr>
          <p:cNvCxnSpPr>
            <a:cxnSpLocks/>
          </p:cNvCxnSpPr>
          <p:nvPr/>
        </p:nvCxnSpPr>
        <p:spPr>
          <a:xfrm>
            <a:off x="2806117" y="5152239"/>
            <a:ext cx="1572936" cy="18315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5F9B8E46-FC3D-449C-AA31-5EC5F0629900}"/>
              </a:ext>
            </a:extLst>
          </p:cNvPr>
          <p:cNvCxnSpPr>
            <a:cxnSpLocks/>
          </p:cNvCxnSpPr>
          <p:nvPr/>
        </p:nvCxnSpPr>
        <p:spPr>
          <a:xfrm flipV="1">
            <a:off x="2719431" y="3665989"/>
            <a:ext cx="2028738" cy="19504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D949B6E2-4F82-4932-A345-21ECEFCB8D92}"/>
              </a:ext>
            </a:extLst>
          </p:cNvPr>
          <p:cNvCxnSpPr>
            <a:cxnSpLocks/>
          </p:cNvCxnSpPr>
          <p:nvPr/>
        </p:nvCxnSpPr>
        <p:spPr>
          <a:xfrm flipV="1">
            <a:off x="2643930" y="2936147"/>
            <a:ext cx="2037127" cy="27710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4A27288D-36A7-48A3-A602-AE05A82778A5}"/>
              </a:ext>
            </a:extLst>
          </p:cNvPr>
          <p:cNvCxnSpPr>
            <a:cxnSpLocks/>
          </p:cNvCxnSpPr>
          <p:nvPr/>
        </p:nvCxnSpPr>
        <p:spPr>
          <a:xfrm flipV="1">
            <a:off x="2643930" y="4546833"/>
            <a:ext cx="1802235" cy="116036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FFE6F0A5-A522-4005-8664-11E8D4FE6585}"/>
              </a:ext>
            </a:extLst>
          </p:cNvPr>
          <p:cNvCxnSpPr>
            <a:cxnSpLocks/>
          </p:cNvCxnSpPr>
          <p:nvPr/>
        </p:nvCxnSpPr>
        <p:spPr>
          <a:xfrm flipV="1">
            <a:off x="2636939" y="5335398"/>
            <a:ext cx="1565945" cy="37180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7" name="Arrow: Left-Right 76">
            <a:extLst>
              <a:ext uri="{FF2B5EF4-FFF2-40B4-BE49-F238E27FC236}">
                <a16:creationId xmlns:a16="http://schemas.microsoft.com/office/drawing/2014/main" xmlns="" id="{6BFC1547-CD9B-4AF6-9A65-855666BCB37C}"/>
              </a:ext>
            </a:extLst>
          </p:cNvPr>
          <p:cNvSpPr/>
          <p:nvPr/>
        </p:nvSpPr>
        <p:spPr>
          <a:xfrm>
            <a:off x="5906470" y="1898650"/>
            <a:ext cx="1397543" cy="7969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xmlns="" id="{13001C8D-EF41-4C3A-8B7D-6151D2B10E17}"/>
              </a:ext>
            </a:extLst>
          </p:cNvPr>
          <p:cNvSpPr txBox="1"/>
          <p:nvPr/>
        </p:nvSpPr>
        <p:spPr>
          <a:xfrm>
            <a:off x="5499763" y="5574486"/>
            <a:ext cx="3888140" cy="1200329"/>
          </a:xfrm>
          <a:prstGeom prst="rect">
            <a:avLst/>
          </a:prstGeom>
          <a:solidFill>
            <a:schemeClr val="accent3">
              <a:lumMod val="60000"/>
              <a:lumOff val="40000"/>
            </a:schemeClr>
          </a:solidFill>
          <a:ln>
            <a:solidFill>
              <a:schemeClr val="tx1"/>
            </a:solidFill>
          </a:ln>
        </p:spPr>
        <p:txBody>
          <a:bodyPr wrap="square" rtlCol="0">
            <a:spAutoFit/>
          </a:bodyPr>
          <a:lstStyle/>
          <a:p>
            <a:r>
              <a:rPr lang="en-US" b="1" u="sng" dirty="0"/>
              <a:t>Continual interactions </a:t>
            </a:r>
            <a:r>
              <a:rPr lang="en-US" dirty="0"/>
              <a:t>between livestock, wildlife, plants and management decisions</a:t>
            </a:r>
          </a:p>
          <a:p>
            <a:endParaRPr lang="en-US" dirty="0"/>
          </a:p>
        </p:txBody>
      </p:sp>
    </p:spTree>
    <p:extLst>
      <p:ext uri="{BB962C8B-B14F-4D97-AF65-F5344CB8AC3E}">
        <p14:creationId xmlns:p14="http://schemas.microsoft.com/office/powerpoint/2010/main" val="339806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herd of cattle walking across a dry grass field&#10;&#10;Description generated with high confidence">
            <a:extLst>
              <a:ext uri="{FF2B5EF4-FFF2-40B4-BE49-F238E27FC236}">
                <a16:creationId xmlns:a16="http://schemas.microsoft.com/office/drawing/2014/main" xmlns="" id="{EB9B5E27-C2F6-43CD-876E-C03DA5DC1EFB}"/>
              </a:ext>
            </a:extLst>
          </p:cNvPr>
          <p:cNvPicPr>
            <a:picLocks noChangeAspect="1"/>
          </p:cNvPicPr>
          <p:nvPr/>
        </p:nvPicPr>
        <p:blipFill rotWithShape="1">
          <a:blip r:embed="rId3"/>
          <a:srcRect l="18898" r="21033"/>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12" name="Straight Connector 11">
            <a:extLst>
              <a:ext uri="{FF2B5EF4-FFF2-40B4-BE49-F238E27FC236}">
                <a16:creationId xmlns:a16="http://schemas.microsoft.com/office/drawing/2014/main" xmlns="" id="{64FA5DFF-7FE6-4855-84E6-DFA78EE978B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2AFD8CBA-54A3-4363-991B-B9C631BBFA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3F088236-D655-4F88-B238-E167623580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xmlns="" id="{3DAC0C92-199E-475C-9390-119A9B0272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24">
            <a:extLst>
              <a:ext uri="{FF2B5EF4-FFF2-40B4-BE49-F238E27FC236}">
                <a16:creationId xmlns:a16="http://schemas.microsoft.com/office/drawing/2014/main" xmlns="" id="{C4CFB339-0ED8-4FE2-9EF1-6D1375B849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xmlns="" id="{31896C80-2069-4431-9C19-83B9137344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xmlns="" id="{BF120A21-0841-4823-B0C4-28AEBCEF9B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xmlns="" id="{DBB05BAE-BBD3-4289-899F-A6851503C6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9">
            <a:extLst>
              <a:ext uri="{FF2B5EF4-FFF2-40B4-BE49-F238E27FC236}">
                <a16:creationId xmlns:a16="http://schemas.microsoft.com/office/drawing/2014/main" xmlns="" id="{9874D11C-36F5-4BBE-A490-019A54E953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1C632925-BB17-4C2C-85E2-07223B05AC28}"/>
              </a:ext>
            </a:extLst>
          </p:cNvPr>
          <p:cNvSpPr>
            <a:spLocks noGrp="1"/>
          </p:cNvSpPr>
          <p:nvPr>
            <p:ph type="title"/>
          </p:nvPr>
        </p:nvSpPr>
        <p:spPr>
          <a:xfrm>
            <a:off x="677333" y="609600"/>
            <a:ext cx="3851123" cy="1320800"/>
          </a:xfrm>
        </p:spPr>
        <p:txBody>
          <a:bodyPr>
            <a:normAutofit/>
          </a:bodyPr>
          <a:lstStyle/>
          <a:p>
            <a:r>
              <a:rPr lang="en-US" sz="3300" dirty="0">
                <a:solidFill>
                  <a:schemeClr val="tx1"/>
                </a:solidFill>
              </a:rPr>
              <a:t>Getting Started</a:t>
            </a:r>
          </a:p>
        </p:txBody>
      </p:sp>
      <p:sp>
        <p:nvSpPr>
          <p:cNvPr id="3" name="Content Placeholder 2">
            <a:extLst>
              <a:ext uri="{FF2B5EF4-FFF2-40B4-BE49-F238E27FC236}">
                <a16:creationId xmlns:a16="http://schemas.microsoft.com/office/drawing/2014/main" xmlns="" id="{4D6E6BA2-46EC-4C99-8861-4B264393932C}"/>
              </a:ext>
            </a:extLst>
          </p:cNvPr>
          <p:cNvSpPr>
            <a:spLocks noGrp="1"/>
          </p:cNvSpPr>
          <p:nvPr>
            <p:ph idx="1"/>
          </p:nvPr>
        </p:nvSpPr>
        <p:spPr>
          <a:xfrm>
            <a:off x="677334" y="2160589"/>
            <a:ext cx="3851122" cy="3880773"/>
          </a:xfrm>
        </p:spPr>
        <p:txBody>
          <a:bodyPr>
            <a:normAutofit/>
          </a:bodyPr>
          <a:lstStyle/>
          <a:p>
            <a:r>
              <a:rPr lang="en-US" sz="2000" b="1" dirty="0"/>
              <a:t>Carrying Capacity: </a:t>
            </a:r>
            <a:r>
              <a:rPr lang="en-US" sz="2000" dirty="0"/>
              <a:t>number of animals a parcel of land can support on a long-term basis without bringing down the quality and productivity </a:t>
            </a:r>
          </a:p>
          <a:p>
            <a:r>
              <a:rPr lang="en-US" sz="2000" b="1" dirty="0"/>
              <a:t>Stocking Rate: </a:t>
            </a:r>
            <a:r>
              <a:rPr lang="en-US" sz="2000" dirty="0"/>
              <a:t>Number of animals a land manager decides to place on a piece of land for a specified timer period</a:t>
            </a:r>
          </a:p>
          <a:p>
            <a:endParaRPr lang="en-US" dirty="0"/>
          </a:p>
        </p:txBody>
      </p:sp>
    </p:spTree>
    <p:extLst>
      <p:ext uri="{BB962C8B-B14F-4D97-AF65-F5344CB8AC3E}">
        <p14:creationId xmlns:p14="http://schemas.microsoft.com/office/powerpoint/2010/main" val="290240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green field&#10;&#10;Description generated with high confidence">
            <a:extLst>
              <a:ext uri="{FF2B5EF4-FFF2-40B4-BE49-F238E27FC236}">
                <a16:creationId xmlns:a16="http://schemas.microsoft.com/office/drawing/2014/main" xmlns="" id="{CC24E076-82D6-429A-A7DB-18510B503AA8}"/>
              </a:ext>
            </a:extLst>
          </p:cNvPr>
          <p:cNvPicPr>
            <a:picLocks noChangeAspect="1"/>
          </p:cNvPicPr>
          <p:nvPr/>
        </p:nvPicPr>
        <p:blipFill rotWithShape="1">
          <a:blip r:embed="rId3"/>
          <a:srcRect l="17580" r="2" b="2"/>
          <a:stretch/>
        </p:blipFill>
        <p:spPr>
          <a:xfrm>
            <a:off x="677334" y="2159331"/>
            <a:ext cx="5423429" cy="3882362"/>
          </a:xfrm>
          <a:prstGeom prst="rect">
            <a:avLst/>
          </a:prstGeom>
        </p:spPr>
      </p:pic>
      <p:sp>
        <p:nvSpPr>
          <p:cNvPr id="2" name="Title 1">
            <a:extLst>
              <a:ext uri="{FF2B5EF4-FFF2-40B4-BE49-F238E27FC236}">
                <a16:creationId xmlns:a16="http://schemas.microsoft.com/office/drawing/2014/main" xmlns="" id="{6B51943F-2191-454C-BFA2-55156C6164F8}"/>
              </a:ext>
            </a:extLst>
          </p:cNvPr>
          <p:cNvSpPr>
            <a:spLocks noGrp="1"/>
          </p:cNvSpPr>
          <p:nvPr>
            <p:ph type="title"/>
          </p:nvPr>
        </p:nvSpPr>
        <p:spPr>
          <a:xfrm>
            <a:off x="677334" y="609600"/>
            <a:ext cx="8596668" cy="1320800"/>
          </a:xfrm>
        </p:spPr>
        <p:txBody>
          <a:bodyPr anchor="t">
            <a:normAutofit/>
          </a:bodyPr>
          <a:lstStyle/>
          <a:p>
            <a:r>
              <a:rPr lang="en-US" dirty="0">
                <a:solidFill>
                  <a:schemeClr val="tx1"/>
                </a:solidFill>
              </a:rPr>
              <a:t>Factors effecting Stocking rate </a:t>
            </a:r>
          </a:p>
        </p:txBody>
      </p:sp>
      <p:sp>
        <p:nvSpPr>
          <p:cNvPr id="3" name="Content Placeholder 2">
            <a:extLst>
              <a:ext uri="{FF2B5EF4-FFF2-40B4-BE49-F238E27FC236}">
                <a16:creationId xmlns:a16="http://schemas.microsoft.com/office/drawing/2014/main" xmlns="" id="{3BFBB5E1-AB05-4FAC-95F1-347111D3D1AA}"/>
              </a:ext>
            </a:extLst>
          </p:cNvPr>
          <p:cNvSpPr>
            <a:spLocks noGrp="1"/>
          </p:cNvSpPr>
          <p:nvPr>
            <p:ph idx="1"/>
          </p:nvPr>
        </p:nvSpPr>
        <p:spPr>
          <a:xfrm>
            <a:off x="6336287" y="2160589"/>
            <a:ext cx="2934714" cy="3880773"/>
          </a:xfrm>
        </p:spPr>
        <p:txBody>
          <a:bodyPr>
            <a:normAutofit/>
          </a:bodyPr>
          <a:lstStyle/>
          <a:p>
            <a:pPr lvl="1"/>
            <a:r>
              <a:rPr lang="en-US" sz="1800" dirty="0"/>
              <a:t>Topography and plant community – Site potential</a:t>
            </a:r>
          </a:p>
          <a:p>
            <a:pPr lvl="1"/>
            <a:r>
              <a:rPr lang="en-US" sz="1800" dirty="0"/>
              <a:t>Animal species and size </a:t>
            </a:r>
          </a:p>
          <a:p>
            <a:pPr lvl="1"/>
            <a:r>
              <a:rPr lang="en-US" sz="1800" dirty="0"/>
              <a:t>Grazing system (when to graze, when to rest) </a:t>
            </a:r>
          </a:p>
          <a:p>
            <a:pPr lvl="1"/>
            <a:r>
              <a:rPr lang="en-US" sz="1800" dirty="0"/>
              <a:t>Number of animals </a:t>
            </a:r>
          </a:p>
          <a:p>
            <a:pPr lvl="1"/>
            <a:r>
              <a:rPr lang="en-US" sz="1800" dirty="0"/>
              <a:t>Grazing distribution</a:t>
            </a:r>
          </a:p>
          <a:p>
            <a:endParaRPr lang="en-US" dirty="0"/>
          </a:p>
        </p:txBody>
      </p:sp>
    </p:spTree>
    <p:extLst>
      <p:ext uri="{BB962C8B-B14F-4D97-AF65-F5344CB8AC3E}">
        <p14:creationId xmlns:p14="http://schemas.microsoft.com/office/powerpoint/2010/main" val="158373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6E7D2-01A1-4DA5-887E-3BEF7F6096C2}"/>
              </a:ext>
            </a:extLst>
          </p:cNvPr>
          <p:cNvSpPr>
            <a:spLocks noGrp="1"/>
          </p:cNvSpPr>
          <p:nvPr>
            <p:ph type="title"/>
          </p:nvPr>
        </p:nvSpPr>
        <p:spPr/>
        <p:txBody>
          <a:bodyPr/>
          <a:lstStyle/>
          <a:p>
            <a:r>
              <a:rPr lang="en-US" dirty="0">
                <a:solidFill>
                  <a:schemeClr val="tx1"/>
                </a:solidFill>
              </a:rPr>
              <a:t>Balancing Forage Supply and Demand</a:t>
            </a:r>
          </a:p>
        </p:txBody>
      </p:sp>
      <p:sp>
        <p:nvSpPr>
          <p:cNvPr id="3" name="Content Placeholder 2">
            <a:extLst>
              <a:ext uri="{FF2B5EF4-FFF2-40B4-BE49-F238E27FC236}">
                <a16:creationId xmlns:a16="http://schemas.microsoft.com/office/drawing/2014/main" xmlns="" id="{7BB1CA26-EF7C-42BE-9D31-12191142A269}"/>
              </a:ext>
            </a:extLst>
          </p:cNvPr>
          <p:cNvSpPr>
            <a:spLocks noGrp="1"/>
          </p:cNvSpPr>
          <p:nvPr>
            <p:ph idx="1"/>
          </p:nvPr>
        </p:nvSpPr>
        <p:spPr/>
        <p:txBody>
          <a:bodyPr/>
          <a:lstStyle/>
          <a:p>
            <a:r>
              <a:rPr lang="en-US" b="1" dirty="0"/>
              <a:t>Animal Unit (AU): </a:t>
            </a:r>
            <a:r>
              <a:rPr lang="en-US" dirty="0"/>
              <a:t>1,00 pounds of grazing animal</a:t>
            </a:r>
          </a:p>
          <a:p>
            <a:r>
              <a:rPr lang="en-US" dirty="0"/>
              <a:t>Cattle consume 2.5% to 3% of body weight in dry matter of forage per day</a:t>
            </a:r>
          </a:p>
        </p:txBody>
      </p:sp>
      <p:graphicFrame>
        <p:nvGraphicFramePr>
          <p:cNvPr id="4" name="Table 3">
            <a:extLst>
              <a:ext uri="{FF2B5EF4-FFF2-40B4-BE49-F238E27FC236}">
                <a16:creationId xmlns:a16="http://schemas.microsoft.com/office/drawing/2014/main" xmlns="" id="{AAB20D8D-76F2-47EB-A4E1-6B1598D9C929}"/>
              </a:ext>
            </a:extLst>
          </p:cNvPr>
          <p:cNvGraphicFramePr>
            <a:graphicFrameLocks noGrp="1"/>
          </p:cNvGraphicFramePr>
          <p:nvPr>
            <p:extLst>
              <p:ext uri="{D42A27DB-BD31-4B8C-83A1-F6EECF244321}">
                <p14:modId xmlns:p14="http://schemas.microsoft.com/office/powerpoint/2010/main" val="3943458113"/>
              </p:ext>
            </p:extLst>
          </p:nvPr>
        </p:nvGraphicFramePr>
        <p:xfrm>
          <a:off x="2013358" y="3363985"/>
          <a:ext cx="4816420" cy="3200400"/>
        </p:xfrm>
        <a:graphic>
          <a:graphicData uri="http://schemas.openxmlformats.org/drawingml/2006/table">
            <a:tbl>
              <a:tblPr firstRow="1" bandRow="1">
                <a:tableStyleId>{5C22544A-7EE6-4342-B048-85BDC9FD1C3A}</a:tableStyleId>
              </a:tblPr>
              <a:tblGrid>
                <a:gridCol w="2408210">
                  <a:extLst>
                    <a:ext uri="{9D8B030D-6E8A-4147-A177-3AD203B41FA5}">
                      <a16:colId xmlns:a16="http://schemas.microsoft.com/office/drawing/2014/main" xmlns="" val="1525473909"/>
                    </a:ext>
                  </a:extLst>
                </a:gridCol>
                <a:gridCol w="2408210">
                  <a:extLst>
                    <a:ext uri="{9D8B030D-6E8A-4147-A177-3AD203B41FA5}">
                      <a16:colId xmlns:a16="http://schemas.microsoft.com/office/drawing/2014/main" xmlns="" val="4251660914"/>
                    </a:ext>
                  </a:extLst>
                </a:gridCol>
              </a:tblGrid>
              <a:tr h="627497">
                <a:tc>
                  <a:txBody>
                    <a:bodyPr/>
                    <a:lstStyle/>
                    <a:p>
                      <a:r>
                        <a:rPr lang="en-US" dirty="0"/>
                        <a:t>Class of Animal</a:t>
                      </a:r>
                    </a:p>
                  </a:txBody>
                  <a:tcPr/>
                </a:tc>
                <a:tc>
                  <a:txBody>
                    <a:bodyPr/>
                    <a:lstStyle/>
                    <a:p>
                      <a:r>
                        <a:rPr lang="en-US" dirty="0"/>
                        <a:t>Animal unit Equivalent (AUE)</a:t>
                      </a:r>
                    </a:p>
                  </a:txBody>
                  <a:tcPr/>
                </a:tc>
                <a:extLst>
                  <a:ext uri="{0D108BD9-81ED-4DB2-BD59-A6C34878D82A}">
                    <a16:rowId xmlns:a16="http://schemas.microsoft.com/office/drawing/2014/main" xmlns="" val="4291212316"/>
                  </a:ext>
                </a:extLst>
              </a:tr>
              <a:tr h="358570">
                <a:tc>
                  <a:txBody>
                    <a:bodyPr/>
                    <a:lstStyle/>
                    <a:p>
                      <a:r>
                        <a:rPr lang="en-US" dirty="0"/>
                        <a:t>Cow with calf</a:t>
                      </a:r>
                    </a:p>
                  </a:txBody>
                  <a:tcPr/>
                </a:tc>
                <a:tc>
                  <a:txBody>
                    <a:bodyPr/>
                    <a:lstStyle/>
                    <a:p>
                      <a:r>
                        <a:rPr lang="en-US" dirty="0"/>
                        <a:t>1</a:t>
                      </a:r>
                    </a:p>
                  </a:txBody>
                  <a:tcPr/>
                </a:tc>
                <a:extLst>
                  <a:ext uri="{0D108BD9-81ED-4DB2-BD59-A6C34878D82A}">
                    <a16:rowId xmlns:a16="http://schemas.microsoft.com/office/drawing/2014/main" xmlns="" val="1207221286"/>
                  </a:ext>
                </a:extLst>
              </a:tr>
              <a:tr h="358570">
                <a:tc>
                  <a:txBody>
                    <a:bodyPr/>
                    <a:lstStyle/>
                    <a:p>
                      <a:r>
                        <a:rPr lang="en-US" dirty="0"/>
                        <a:t>Bull, mature</a:t>
                      </a:r>
                    </a:p>
                  </a:txBody>
                  <a:tcPr/>
                </a:tc>
                <a:tc>
                  <a:txBody>
                    <a:bodyPr/>
                    <a:lstStyle/>
                    <a:p>
                      <a:r>
                        <a:rPr lang="en-US" dirty="0"/>
                        <a:t>1.35</a:t>
                      </a:r>
                    </a:p>
                  </a:txBody>
                  <a:tcPr/>
                </a:tc>
                <a:extLst>
                  <a:ext uri="{0D108BD9-81ED-4DB2-BD59-A6C34878D82A}">
                    <a16:rowId xmlns:a16="http://schemas.microsoft.com/office/drawing/2014/main" xmlns="" val="3835159226"/>
                  </a:ext>
                </a:extLst>
              </a:tr>
              <a:tr h="358570">
                <a:tc>
                  <a:txBody>
                    <a:bodyPr/>
                    <a:lstStyle/>
                    <a:p>
                      <a:r>
                        <a:rPr lang="en-US" dirty="0"/>
                        <a:t>Yearling</a:t>
                      </a:r>
                    </a:p>
                  </a:txBody>
                  <a:tcPr/>
                </a:tc>
                <a:tc>
                  <a:txBody>
                    <a:bodyPr/>
                    <a:lstStyle/>
                    <a:p>
                      <a:r>
                        <a:rPr lang="en-US" dirty="0"/>
                        <a:t>0.6 – 0.8</a:t>
                      </a:r>
                    </a:p>
                  </a:txBody>
                  <a:tcPr/>
                </a:tc>
                <a:extLst>
                  <a:ext uri="{0D108BD9-81ED-4DB2-BD59-A6C34878D82A}">
                    <a16:rowId xmlns:a16="http://schemas.microsoft.com/office/drawing/2014/main" xmlns="" val="3275085091"/>
                  </a:ext>
                </a:extLst>
              </a:tr>
              <a:tr h="358570">
                <a:tc>
                  <a:txBody>
                    <a:bodyPr/>
                    <a:lstStyle/>
                    <a:p>
                      <a:r>
                        <a:rPr lang="en-US" dirty="0"/>
                        <a:t>Horse</a:t>
                      </a:r>
                    </a:p>
                  </a:txBody>
                  <a:tcPr/>
                </a:tc>
                <a:tc>
                  <a:txBody>
                    <a:bodyPr/>
                    <a:lstStyle/>
                    <a:p>
                      <a:r>
                        <a:rPr lang="en-US" dirty="0"/>
                        <a:t>1.25</a:t>
                      </a:r>
                    </a:p>
                  </a:txBody>
                  <a:tcPr/>
                </a:tc>
                <a:extLst>
                  <a:ext uri="{0D108BD9-81ED-4DB2-BD59-A6C34878D82A}">
                    <a16:rowId xmlns:a16="http://schemas.microsoft.com/office/drawing/2014/main" xmlns="" val="3873963866"/>
                  </a:ext>
                </a:extLst>
              </a:tr>
              <a:tr h="358570">
                <a:tc>
                  <a:txBody>
                    <a:bodyPr/>
                    <a:lstStyle/>
                    <a:p>
                      <a:r>
                        <a:rPr lang="en-US" dirty="0"/>
                        <a:t>Deer</a:t>
                      </a:r>
                    </a:p>
                  </a:txBody>
                  <a:tcPr/>
                </a:tc>
                <a:tc>
                  <a:txBody>
                    <a:bodyPr/>
                    <a:lstStyle/>
                    <a:p>
                      <a:r>
                        <a:rPr lang="en-US" dirty="0"/>
                        <a:t>0.2</a:t>
                      </a:r>
                    </a:p>
                  </a:txBody>
                  <a:tcPr/>
                </a:tc>
                <a:extLst>
                  <a:ext uri="{0D108BD9-81ED-4DB2-BD59-A6C34878D82A}">
                    <a16:rowId xmlns:a16="http://schemas.microsoft.com/office/drawing/2014/main" xmlns="" val="674579834"/>
                  </a:ext>
                </a:extLst>
              </a:tr>
              <a:tr h="358570">
                <a:tc>
                  <a:txBody>
                    <a:bodyPr/>
                    <a:lstStyle/>
                    <a:p>
                      <a:r>
                        <a:rPr lang="en-US" dirty="0"/>
                        <a:t>Elk</a:t>
                      </a:r>
                    </a:p>
                  </a:txBody>
                  <a:tcPr/>
                </a:tc>
                <a:tc>
                  <a:txBody>
                    <a:bodyPr/>
                    <a:lstStyle/>
                    <a:p>
                      <a:r>
                        <a:rPr lang="en-US" dirty="0"/>
                        <a:t>0.6</a:t>
                      </a:r>
                    </a:p>
                  </a:txBody>
                  <a:tcPr/>
                </a:tc>
                <a:extLst>
                  <a:ext uri="{0D108BD9-81ED-4DB2-BD59-A6C34878D82A}">
                    <a16:rowId xmlns:a16="http://schemas.microsoft.com/office/drawing/2014/main" xmlns="" val="1949052325"/>
                  </a:ext>
                </a:extLst>
              </a:tr>
              <a:tr h="358570">
                <a:tc>
                  <a:txBody>
                    <a:bodyPr/>
                    <a:lstStyle/>
                    <a:p>
                      <a:r>
                        <a:rPr lang="en-US" dirty="0"/>
                        <a:t>Goat</a:t>
                      </a:r>
                    </a:p>
                  </a:txBody>
                  <a:tcPr/>
                </a:tc>
                <a:tc>
                  <a:txBody>
                    <a:bodyPr/>
                    <a:lstStyle/>
                    <a:p>
                      <a:r>
                        <a:rPr lang="en-US" dirty="0"/>
                        <a:t>0.15</a:t>
                      </a:r>
                    </a:p>
                  </a:txBody>
                  <a:tcPr/>
                </a:tc>
                <a:extLst>
                  <a:ext uri="{0D108BD9-81ED-4DB2-BD59-A6C34878D82A}">
                    <a16:rowId xmlns:a16="http://schemas.microsoft.com/office/drawing/2014/main" xmlns="" val="2671172798"/>
                  </a:ext>
                </a:extLst>
              </a:tr>
            </a:tbl>
          </a:graphicData>
        </a:graphic>
      </p:graphicFrame>
    </p:spTree>
    <p:extLst>
      <p:ext uri="{BB962C8B-B14F-4D97-AF65-F5344CB8AC3E}">
        <p14:creationId xmlns:p14="http://schemas.microsoft.com/office/powerpoint/2010/main" val="258612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A25F-1F9D-4578-A6A8-F9AF4337D83A}"/>
              </a:ext>
            </a:extLst>
          </p:cNvPr>
          <p:cNvSpPr>
            <a:spLocks noGrp="1"/>
          </p:cNvSpPr>
          <p:nvPr>
            <p:ph type="title"/>
          </p:nvPr>
        </p:nvSpPr>
        <p:spPr>
          <a:xfrm>
            <a:off x="677334" y="609600"/>
            <a:ext cx="8596668" cy="782972"/>
          </a:xfrm>
        </p:spPr>
        <p:txBody>
          <a:bodyPr/>
          <a:lstStyle/>
          <a:p>
            <a:r>
              <a:rPr lang="en-US" dirty="0">
                <a:solidFill>
                  <a:schemeClr val="tx1"/>
                </a:solidFill>
              </a:rPr>
              <a:t>Balancing Forage Supply and Demand</a:t>
            </a:r>
            <a:endParaRPr lang="en-US" dirty="0"/>
          </a:p>
        </p:txBody>
      </p:sp>
      <p:sp>
        <p:nvSpPr>
          <p:cNvPr id="3" name="Content Placeholder 2">
            <a:extLst>
              <a:ext uri="{FF2B5EF4-FFF2-40B4-BE49-F238E27FC236}">
                <a16:creationId xmlns:a16="http://schemas.microsoft.com/office/drawing/2014/main" xmlns="" id="{324C8291-60BD-4B5D-99EF-BF99B39F6FB7}"/>
              </a:ext>
            </a:extLst>
          </p:cNvPr>
          <p:cNvSpPr>
            <a:spLocks noGrp="1"/>
          </p:cNvSpPr>
          <p:nvPr>
            <p:ph idx="1"/>
          </p:nvPr>
        </p:nvSpPr>
        <p:spPr>
          <a:xfrm>
            <a:off x="677334" y="1548192"/>
            <a:ext cx="8596668" cy="3880773"/>
          </a:xfrm>
        </p:spPr>
        <p:txBody>
          <a:bodyPr/>
          <a:lstStyle/>
          <a:p>
            <a:r>
              <a:rPr lang="en-US" b="1" dirty="0"/>
              <a:t>Animal Unit Month (AUM): </a:t>
            </a:r>
            <a:r>
              <a:rPr lang="en-US" dirty="0"/>
              <a:t>Amount of forage an animal will eat in a month</a:t>
            </a:r>
          </a:p>
          <a:p>
            <a:pPr marL="0" indent="0">
              <a:buNone/>
            </a:pPr>
            <a:endParaRPr lang="en-US" dirty="0"/>
          </a:p>
          <a:p>
            <a:pPr marL="0" indent="0">
              <a:buNone/>
            </a:pPr>
            <a:r>
              <a:rPr lang="en-US" dirty="0"/>
              <a:t>1,000 </a:t>
            </a:r>
            <a:r>
              <a:rPr lang="en-US" dirty="0" err="1"/>
              <a:t>lb</a:t>
            </a:r>
            <a:r>
              <a:rPr lang="en-US" dirty="0"/>
              <a:t> (cow/calf) x 2.5% (body weight) = 25 </a:t>
            </a:r>
            <a:r>
              <a:rPr lang="en-US" dirty="0" err="1"/>
              <a:t>lbs</a:t>
            </a:r>
            <a:r>
              <a:rPr lang="en-US" dirty="0"/>
              <a:t> per day</a:t>
            </a:r>
          </a:p>
          <a:p>
            <a:pPr marL="0" indent="0">
              <a:buNone/>
            </a:pPr>
            <a:r>
              <a:rPr lang="en-US" dirty="0"/>
              <a:t>25 </a:t>
            </a:r>
            <a:r>
              <a:rPr lang="en-US" dirty="0" err="1"/>
              <a:t>lbs</a:t>
            </a:r>
            <a:r>
              <a:rPr lang="en-US" dirty="0"/>
              <a:t> x 30 days = </a:t>
            </a:r>
            <a:r>
              <a:rPr lang="en-US" dirty="0">
                <a:solidFill>
                  <a:srgbClr val="FF0000"/>
                </a:solidFill>
              </a:rPr>
              <a:t>750 </a:t>
            </a:r>
            <a:r>
              <a:rPr lang="en-US" dirty="0" err="1">
                <a:solidFill>
                  <a:srgbClr val="FF0000"/>
                </a:solidFill>
              </a:rPr>
              <a:t>lbs</a:t>
            </a:r>
            <a:r>
              <a:rPr lang="en-US" dirty="0">
                <a:solidFill>
                  <a:srgbClr val="FF0000"/>
                </a:solidFill>
              </a:rPr>
              <a:t> per month</a:t>
            </a:r>
          </a:p>
          <a:p>
            <a:pPr marL="0" indent="0">
              <a:buNone/>
            </a:pPr>
            <a:endParaRPr lang="en-US" dirty="0">
              <a:solidFill>
                <a:srgbClr val="FF0000"/>
              </a:solidFill>
            </a:endParaRPr>
          </a:p>
          <a:p>
            <a:r>
              <a:rPr lang="en-US" b="1" dirty="0"/>
              <a:t>Recommended Use: </a:t>
            </a:r>
            <a:r>
              <a:rPr lang="en-US" dirty="0"/>
              <a:t>total forage production x percent utilization = usable forage supply </a:t>
            </a:r>
          </a:p>
          <a:p>
            <a:pPr marL="0" indent="0">
              <a:buNone/>
            </a:pPr>
            <a:r>
              <a:rPr lang="en-US" dirty="0"/>
              <a:t>If 1 acre produces 900 </a:t>
            </a:r>
            <a:r>
              <a:rPr lang="en-US" dirty="0" err="1"/>
              <a:t>lbs</a:t>
            </a:r>
            <a:r>
              <a:rPr lang="en-US" dirty="0"/>
              <a:t> of forage x 30% = </a:t>
            </a:r>
            <a:r>
              <a:rPr lang="en-US" dirty="0">
                <a:solidFill>
                  <a:srgbClr val="FF0000"/>
                </a:solidFill>
              </a:rPr>
              <a:t>270 </a:t>
            </a:r>
            <a:r>
              <a:rPr lang="en-US" dirty="0" err="1">
                <a:solidFill>
                  <a:srgbClr val="FF0000"/>
                </a:solidFill>
              </a:rPr>
              <a:t>lbs</a:t>
            </a:r>
            <a:r>
              <a:rPr lang="en-US" dirty="0">
                <a:solidFill>
                  <a:srgbClr val="FF0000"/>
                </a:solidFill>
              </a:rPr>
              <a:t> of usable forage</a:t>
            </a:r>
          </a:p>
        </p:txBody>
      </p:sp>
    </p:spTree>
    <p:extLst>
      <p:ext uri="{BB962C8B-B14F-4D97-AF65-F5344CB8AC3E}">
        <p14:creationId xmlns:p14="http://schemas.microsoft.com/office/powerpoint/2010/main" val="9919084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1257</TotalTime>
  <Words>1198</Words>
  <Application>Microsoft Office PowerPoint</Application>
  <PresentationFormat>Custom</PresentationFormat>
  <Paragraphs>189</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Facet</vt:lpstr>
      <vt:lpstr>Chart</vt:lpstr>
      <vt:lpstr>Grazing Management Basics </vt:lpstr>
      <vt:lpstr>Overview</vt:lpstr>
      <vt:lpstr>What the parts do! </vt:lpstr>
      <vt:lpstr>Why it matters</vt:lpstr>
      <vt:lpstr>Getting Started</vt:lpstr>
      <vt:lpstr>Getting Started</vt:lpstr>
      <vt:lpstr>Factors effecting Stocking rate </vt:lpstr>
      <vt:lpstr>Balancing Forage Supply and Demand</vt:lpstr>
      <vt:lpstr>Balancing Forage Supply and Demand</vt:lpstr>
      <vt:lpstr>What is proper stocking rate? </vt:lpstr>
      <vt:lpstr>Root Response to Defoliation</vt:lpstr>
      <vt:lpstr>Stocking rate and Animal Production</vt:lpstr>
      <vt:lpstr>Stocking rate of animal production</vt:lpstr>
      <vt:lpstr>PowerPoint Presentation</vt:lpstr>
      <vt:lpstr>Finding the desired stocking rate</vt:lpstr>
      <vt:lpstr>Summary</vt:lpstr>
      <vt:lpstr>Questions??</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Grazing Management Basics</dc:title>
  <dc:creator>Brown, Lori - NRCS, Trinidad, CO</dc:creator>
  <cp:lastModifiedBy>Shannon</cp:lastModifiedBy>
  <cp:revision>78</cp:revision>
  <cp:lastPrinted>2018-04-25T22:22:41Z</cp:lastPrinted>
  <dcterms:created xsi:type="dcterms:W3CDTF">2018-04-17T19:41:02Z</dcterms:created>
  <dcterms:modified xsi:type="dcterms:W3CDTF">2018-05-23T13:56:31Z</dcterms:modified>
</cp:coreProperties>
</file>