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8" r:id="rId2"/>
  </p:sldMasterIdLst>
  <p:notesMasterIdLst>
    <p:notesMasterId r:id="rId12"/>
  </p:notesMasterIdLst>
  <p:sldIdLst>
    <p:sldId id="271" r:id="rId3"/>
    <p:sldId id="275" r:id="rId4"/>
    <p:sldId id="276" r:id="rId5"/>
    <p:sldId id="281" r:id="rId6"/>
    <p:sldId id="278" r:id="rId7"/>
    <p:sldId id="265" r:id="rId8"/>
    <p:sldId id="279" r:id="rId9"/>
    <p:sldId id="280" r:id="rId10"/>
    <p:sldId id="282"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75" autoAdjust="0"/>
  </p:normalViewPr>
  <p:slideViewPr>
    <p:cSldViewPr>
      <p:cViewPr varScale="1">
        <p:scale>
          <a:sx n="99" d="100"/>
          <a:sy n="99" d="100"/>
        </p:scale>
        <p:origin x="-13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B86B4FA-5F0F-43ED-9E39-BD6AFDBF214C}" type="datetimeFigureOut">
              <a:rPr lang="en-US"/>
              <a:pPr>
                <a:defRPr/>
              </a:pPr>
              <a:t>12/9/2013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0AECC48-CC32-4E76-9E97-E27BEBE2D34B}" type="slidenum">
              <a:rPr lang="en-US"/>
              <a:pPr>
                <a:defRPr/>
              </a:pPr>
              <a:t>‹#›</a:t>
            </a:fld>
            <a:endParaRPr lang="en-US" dirty="0"/>
          </a:p>
        </p:txBody>
      </p:sp>
    </p:spTree>
    <p:extLst>
      <p:ext uri="{BB962C8B-B14F-4D97-AF65-F5344CB8AC3E}">
        <p14:creationId xmlns:p14="http://schemas.microsoft.com/office/powerpoint/2010/main" val="4159972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22475B2-D083-458A-BDBE-D294ABA1F19C}" type="slidenum">
              <a:rPr lang="en-US" smtClean="0">
                <a:solidFill>
                  <a:prstClr val="black"/>
                </a:solidFill>
              </a:rPr>
              <a:pPr/>
              <a:t>3</a:t>
            </a:fld>
            <a:endParaRPr lang="en-US" smtClean="0">
              <a:solidFill>
                <a:prstClr val="black"/>
              </a:solidFill>
            </a:endParaRPr>
          </a:p>
        </p:txBody>
      </p:sp>
      <p:sp>
        <p:nvSpPr>
          <p:cNvPr id="29699" name="Rectangle 2"/>
          <p:cNvSpPr>
            <a:spLocks noGrp="1" noRot="1" noChangeAspect="1" noChangeArrowheads="1" noTextEdit="1"/>
          </p:cNvSpPr>
          <p:nvPr>
            <p:ph type="sldImg"/>
          </p:nvPr>
        </p:nvSpPr>
        <p:spPr>
          <a:xfrm>
            <a:off x="1144588" y="685800"/>
            <a:ext cx="4568825" cy="3427413"/>
          </a:xfrm>
          <a:ln/>
        </p:spPr>
      </p:sp>
      <p:sp>
        <p:nvSpPr>
          <p:cNvPr id="29700" name="Rectangle 3"/>
          <p:cNvSpPr>
            <a:spLocks noGrp="1" noChangeArrowheads="1"/>
          </p:cNvSpPr>
          <p:nvPr>
            <p:ph type="body" idx="1"/>
          </p:nvPr>
        </p:nvSpPr>
        <p:spPr>
          <a:noFill/>
          <a:ln/>
        </p:spPr>
        <p:txBody>
          <a:bodyPr/>
          <a:lstStyle/>
          <a:p>
            <a:pPr eaLnBrk="1" hangingPunct="1"/>
            <a:endParaRPr lang="en-US" sz="1400" b="1"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144588" y="685800"/>
            <a:ext cx="4572000" cy="3429000"/>
          </a:xfrm>
          <a:ln/>
        </p:spPr>
      </p:sp>
      <p:sp>
        <p:nvSpPr>
          <p:cNvPr id="137219" name="Notes Placeholder 2"/>
          <p:cNvSpPr>
            <a:spLocks noGrp="1"/>
          </p:cNvSpPr>
          <p:nvPr>
            <p:ph type="body" idx="1"/>
          </p:nvPr>
        </p:nvSpPr>
        <p:spPr>
          <a:noFill/>
          <a:ln/>
        </p:spPr>
        <p:txBody>
          <a:bodyPr lIns="91399" tIns="45700" rIns="91399" bIns="45700">
            <a:normAutofit fontScale="92500" lnSpcReduction="20000"/>
          </a:bodyPr>
          <a:lstStyle/>
          <a:p>
            <a:endParaRPr lang="en-US" dirty="0" smtClean="0">
              <a:latin typeface="Arial" pitchFamily="34" charset="0"/>
            </a:endParaRPr>
          </a:p>
        </p:txBody>
      </p:sp>
      <p:sp>
        <p:nvSpPr>
          <p:cNvPr id="137220" name="Slide Number Placeholder 3"/>
          <p:cNvSpPr txBox="1">
            <a:spLocks noGrp="1"/>
          </p:cNvSpPr>
          <p:nvPr/>
        </p:nvSpPr>
        <p:spPr bwMode="auto">
          <a:xfrm>
            <a:off x="3884853" y="8685863"/>
            <a:ext cx="2971592" cy="456575"/>
          </a:xfrm>
          <a:prstGeom prst="rect">
            <a:avLst/>
          </a:prstGeom>
          <a:noFill/>
          <a:ln w="9525">
            <a:noFill/>
            <a:miter lim="800000"/>
            <a:headEnd/>
            <a:tailEnd/>
          </a:ln>
        </p:spPr>
        <p:txBody>
          <a:bodyPr lIns="91399" tIns="45700" rIns="91399" bIns="45700" anchor="b"/>
          <a:lstStyle/>
          <a:p>
            <a:pPr algn="r" defTabSz="912596"/>
            <a:fld id="{BE680747-4F81-44A6-B83A-BAFD44421F63}" type="slidenum">
              <a:rPr lang="en-US" sz="1200">
                <a:latin typeface="Calibri" pitchFamily="34" charset="0"/>
                <a:cs typeface="Arial" pitchFamily="34" charset="0"/>
              </a:rPr>
              <a:pPr algn="r" defTabSz="912596"/>
              <a:t>4</a:t>
            </a:fld>
            <a:endParaRPr lang="en-US" sz="1200" dirty="0">
              <a:latin typeface="Calibri"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F5CCC-55F2-410C-87F0-F3BA44F96E4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7327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DC6492E-899A-4437-9637-34809240FD48}" type="datetimeFigureOut">
              <a:rPr lang="en-US">
                <a:solidFill>
                  <a:srgbClr val="000000"/>
                </a:solidFill>
              </a:rPr>
              <a:pPr/>
              <a:t>12/9/2013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050E95-02F0-455C-BEE7-634A580C8A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66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E2FE6BF-0FF2-4FBD-A0FD-9DD38760825E}" type="datetimeFigureOut">
              <a:rPr lang="en-US">
                <a:solidFill>
                  <a:srgbClr val="000000"/>
                </a:solidFill>
              </a:rPr>
              <a:pPr/>
              <a:t>12/9/2013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08C456-B74F-404D-9A6C-B5EA699F09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802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AB6129DF-F4C4-4622-9A84-68BB749C0EDA}" type="datetimeFigureOut">
              <a:rPr lang="en-US">
                <a:solidFill>
                  <a:srgbClr val="000000"/>
                </a:solidFill>
              </a:rPr>
              <a:pPr/>
              <a:t>12/9/2013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5D2045-17C4-44BF-8605-16767C3611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947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4146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923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722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71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740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691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3680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22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F8A7081-DFAC-4969-9569-497B1AF7A7C2}" type="datetimeFigureOut">
              <a:rPr lang="en-US">
                <a:solidFill>
                  <a:srgbClr val="000000"/>
                </a:solidFill>
              </a:rPr>
              <a:pPr/>
              <a:t>12/9/2013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2F603-8ACA-4744-89B9-76A8E52B49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4456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337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6796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A3D93-8908-4EA4-A37B-ECF573568B09}" type="datetimeFigureOut">
              <a:rPr lang="en-US" smtClean="0">
                <a:solidFill>
                  <a:prstClr val="black">
                    <a:tint val="75000"/>
                  </a:prstClr>
                </a:solidFill>
              </a:rPr>
              <a:pPr/>
              <a:t>12/9/2013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961DCE-A5DD-4CD4-B239-1E087A0C18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55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A9442A7-2A1C-4106-B34F-B55D79B2D7DD}" type="datetimeFigureOut">
              <a:rPr lang="en-US">
                <a:solidFill>
                  <a:srgbClr val="000000"/>
                </a:solidFill>
              </a:rPr>
              <a:pPr/>
              <a:t>12/9/2013</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82CC18-1054-4B0A-AAF1-9B0F3E2D1B5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830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5331956-4375-43B9-9AFF-673D0D2E7934}" type="datetimeFigureOut">
              <a:rPr lang="en-US">
                <a:solidFill>
                  <a:srgbClr val="000000"/>
                </a:solidFill>
              </a:rPr>
              <a:pPr/>
              <a:t>12/9/2013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98883B-DFF5-4DD0-997B-EFBCC877C3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5834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E74436C-CE19-47D9-BCED-1E568C935BD3}" type="datetimeFigureOut">
              <a:rPr lang="en-US">
                <a:solidFill>
                  <a:srgbClr val="000000"/>
                </a:solidFill>
              </a:rPr>
              <a:pPr/>
              <a:t>12/9/2013</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638EC82-6344-4D40-B11C-2A68D1260B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982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989724A-30C3-43E0-B650-7DDFA59942A3}" type="datetimeFigureOut">
              <a:rPr lang="en-US">
                <a:solidFill>
                  <a:srgbClr val="000000"/>
                </a:solidFill>
              </a:rPr>
              <a:pPr/>
              <a:t>12/9/2013</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9C88FB-6905-40EC-870A-D3B8A49FB7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225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CD5522A-BC3C-4598-A1BD-25C82F6C80D1}" type="datetimeFigureOut">
              <a:rPr lang="en-US">
                <a:solidFill>
                  <a:srgbClr val="000000"/>
                </a:solidFill>
              </a:rPr>
              <a:pPr/>
              <a:t>12/9/2013</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4292F1-FE74-4EEE-81A0-A8024A6CF6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331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7AEB93F-7DE6-4070-B442-53F348485A33}" type="datetimeFigureOut">
              <a:rPr lang="en-US">
                <a:solidFill>
                  <a:srgbClr val="000000"/>
                </a:solidFill>
              </a:rPr>
              <a:pPr/>
              <a:t>12/9/2013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BDADBF-1BE3-4CEA-B983-CDA316B989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767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D183669-8F80-4732-A2E1-7612609C8ACF}" type="datetimeFigureOut">
              <a:rPr lang="en-US">
                <a:solidFill>
                  <a:srgbClr val="000000"/>
                </a:solidFill>
              </a:rPr>
              <a:pPr/>
              <a:t>12/9/2013</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A86667-ABA5-4439-A243-77C649BE1B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175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D5A87"/>
            </a:gs>
            <a:gs pos="100000">
              <a:srgbClr val="00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2B3EAEBB-D6D9-4565-B4A1-D1F44F5E3EA5}" type="datetimeFigureOut">
              <a:rPr lang="en-US">
                <a:solidFill>
                  <a:srgbClr val="000000"/>
                </a:solidFill>
                <a:latin typeface="Arial" charset="0"/>
              </a:rPr>
              <a:pPr/>
              <a:t>12/9/2013</a:t>
            </a:fld>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5111929B-B8FB-477D-B08D-C8C6B413D96F}" type="slidenum">
              <a:rPr lang="en-US">
                <a:solidFill>
                  <a:srgbClr val="000000"/>
                </a:solidFill>
                <a:latin typeface="Arial" charset="0"/>
              </a:rPr>
              <a:pPr>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22601341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a:solidFill>
            <a:srgbClr val="CCFF33"/>
          </a:solidFill>
          <a:latin typeface="+mj-lt"/>
          <a:ea typeface="+mj-ea"/>
          <a:cs typeface="+mj-cs"/>
        </a:defRPr>
      </a:lvl1pPr>
      <a:lvl2pPr algn="ctr" rtl="0" eaLnBrk="0" fontAlgn="base" hangingPunct="0">
        <a:spcBef>
          <a:spcPct val="0"/>
        </a:spcBef>
        <a:spcAft>
          <a:spcPct val="0"/>
        </a:spcAft>
        <a:defRPr sz="4400">
          <a:solidFill>
            <a:srgbClr val="CCFF33"/>
          </a:solidFill>
          <a:latin typeface="Georgia" pitchFamily="18" charset="0"/>
        </a:defRPr>
      </a:lvl2pPr>
      <a:lvl3pPr algn="ctr" rtl="0" eaLnBrk="0" fontAlgn="base" hangingPunct="0">
        <a:spcBef>
          <a:spcPct val="0"/>
        </a:spcBef>
        <a:spcAft>
          <a:spcPct val="0"/>
        </a:spcAft>
        <a:defRPr sz="4400">
          <a:solidFill>
            <a:srgbClr val="CCFF33"/>
          </a:solidFill>
          <a:latin typeface="Georgia" pitchFamily="18" charset="0"/>
        </a:defRPr>
      </a:lvl3pPr>
      <a:lvl4pPr algn="ctr" rtl="0" eaLnBrk="0" fontAlgn="base" hangingPunct="0">
        <a:spcBef>
          <a:spcPct val="0"/>
        </a:spcBef>
        <a:spcAft>
          <a:spcPct val="0"/>
        </a:spcAft>
        <a:defRPr sz="4400">
          <a:solidFill>
            <a:srgbClr val="CCFF33"/>
          </a:solidFill>
          <a:latin typeface="Georgia" pitchFamily="18" charset="0"/>
        </a:defRPr>
      </a:lvl4pPr>
      <a:lvl5pPr algn="ctr" rtl="0" eaLnBrk="0" fontAlgn="base" hangingPunct="0">
        <a:spcBef>
          <a:spcPct val="0"/>
        </a:spcBef>
        <a:spcAft>
          <a:spcPct val="0"/>
        </a:spcAft>
        <a:defRPr sz="4400">
          <a:solidFill>
            <a:srgbClr val="CCFF33"/>
          </a:solidFill>
          <a:latin typeface="Georgia" pitchFamily="18" charset="0"/>
        </a:defRPr>
      </a:lvl5pPr>
      <a:lvl6pPr marL="457200" algn="ctr" rtl="0" fontAlgn="base">
        <a:spcBef>
          <a:spcPct val="0"/>
        </a:spcBef>
        <a:spcAft>
          <a:spcPct val="0"/>
        </a:spcAft>
        <a:defRPr sz="4400">
          <a:solidFill>
            <a:srgbClr val="CCFF33"/>
          </a:solidFill>
          <a:latin typeface="Georgia" pitchFamily="18" charset="0"/>
        </a:defRPr>
      </a:lvl6pPr>
      <a:lvl7pPr marL="914400" algn="ctr" rtl="0" fontAlgn="base">
        <a:spcBef>
          <a:spcPct val="0"/>
        </a:spcBef>
        <a:spcAft>
          <a:spcPct val="0"/>
        </a:spcAft>
        <a:defRPr sz="4400">
          <a:solidFill>
            <a:srgbClr val="CCFF33"/>
          </a:solidFill>
          <a:latin typeface="Georgia" pitchFamily="18" charset="0"/>
        </a:defRPr>
      </a:lvl7pPr>
      <a:lvl8pPr marL="1371600" algn="ctr" rtl="0" fontAlgn="base">
        <a:spcBef>
          <a:spcPct val="0"/>
        </a:spcBef>
        <a:spcAft>
          <a:spcPct val="0"/>
        </a:spcAft>
        <a:defRPr sz="4400">
          <a:solidFill>
            <a:srgbClr val="CCFF33"/>
          </a:solidFill>
          <a:latin typeface="Georgia" pitchFamily="18" charset="0"/>
        </a:defRPr>
      </a:lvl8pPr>
      <a:lvl9pPr marL="1828800" algn="ctr" rtl="0" fontAlgn="base">
        <a:spcBef>
          <a:spcPct val="0"/>
        </a:spcBef>
        <a:spcAft>
          <a:spcPct val="0"/>
        </a:spcAft>
        <a:defRPr sz="4400">
          <a:solidFill>
            <a:srgbClr val="CCFF33"/>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rgbClr val="CCFF33"/>
          </a:solidFill>
          <a:latin typeface="+mn-lt"/>
          <a:ea typeface="+mn-ea"/>
          <a:cs typeface="+mn-cs"/>
        </a:defRPr>
      </a:lvl1pPr>
      <a:lvl2pPr marL="742950" indent="-285750" algn="l" rtl="0" eaLnBrk="0" fontAlgn="base" hangingPunct="0">
        <a:spcBef>
          <a:spcPct val="20000"/>
        </a:spcBef>
        <a:spcAft>
          <a:spcPct val="0"/>
        </a:spcAft>
        <a:buChar char="–"/>
        <a:defRPr sz="2800">
          <a:solidFill>
            <a:srgbClr val="CCFF33"/>
          </a:solidFill>
          <a:latin typeface="+mn-lt"/>
        </a:defRPr>
      </a:lvl2pPr>
      <a:lvl3pPr marL="1143000" indent="-228600" algn="l" rtl="0" eaLnBrk="0" fontAlgn="base" hangingPunct="0">
        <a:spcBef>
          <a:spcPct val="20000"/>
        </a:spcBef>
        <a:spcAft>
          <a:spcPct val="0"/>
        </a:spcAft>
        <a:buChar char="•"/>
        <a:defRPr sz="2400">
          <a:solidFill>
            <a:srgbClr val="CCFF33"/>
          </a:solidFill>
          <a:latin typeface="+mn-lt"/>
        </a:defRPr>
      </a:lvl3pPr>
      <a:lvl4pPr marL="1600200" indent="-228600" algn="l" rtl="0" eaLnBrk="0" fontAlgn="base" hangingPunct="0">
        <a:spcBef>
          <a:spcPct val="20000"/>
        </a:spcBef>
        <a:spcAft>
          <a:spcPct val="0"/>
        </a:spcAft>
        <a:buChar char="–"/>
        <a:defRPr sz="2000">
          <a:solidFill>
            <a:srgbClr val="CCFF33"/>
          </a:solidFill>
          <a:latin typeface="+mn-lt"/>
        </a:defRPr>
      </a:lvl4pPr>
      <a:lvl5pPr marL="2057400" indent="-228600" algn="l" rtl="0" eaLnBrk="0" fontAlgn="base" hangingPunct="0">
        <a:spcBef>
          <a:spcPct val="20000"/>
        </a:spcBef>
        <a:spcAft>
          <a:spcPct val="0"/>
        </a:spcAft>
        <a:buChar char="»"/>
        <a:defRPr sz="2000">
          <a:solidFill>
            <a:srgbClr val="CCFF33"/>
          </a:solidFill>
          <a:latin typeface="+mn-lt"/>
        </a:defRPr>
      </a:lvl5pPr>
      <a:lvl6pPr marL="2514600" indent="-228600" algn="l" rtl="0" fontAlgn="base">
        <a:spcBef>
          <a:spcPct val="20000"/>
        </a:spcBef>
        <a:spcAft>
          <a:spcPct val="0"/>
        </a:spcAft>
        <a:buChar char="»"/>
        <a:defRPr sz="2000">
          <a:solidFill>
            <a:srgbClr val="CCFF33"/>
          </a:solidFill>
          <a:latin typeface="+mn-lt"/>
        </a:defRPr>
      </a:lvl6pPr>
      <a:lvl7pPr marL="2971800" indent="-228600" algn="l" rtl="0" fontAlgn="base">
        <a:spcBef>
          <a:spcPct val="20000"/>
        </a:spcBef>
        <a:spcAft>
          <a:spcPct val="0"/>
        </a:spcAft>
        <a:buChar char="»"/>
        <a:defRPr sz="2000">
          <a:solidFill>
            <a:srgbClr val="CCFF33"/>
          </a:solidFill>
          <a:latin typeface="+mn-lt"/>
        </a:defRPr>
      </a:lvl7pPr>
      <a:lvl8pPr marL="3429000" indent="-228600" algn="l" rtl="0" fontAlgn="base">
        <a:spcBef>
          <a:spcPct val="20000"/>
        </a:spcBef>
        <a:spcAft>
          <a:spcPct val="0"/>
        </a:spcAft>
        <a:buChar char="»"/>
        <a:defRPr sz="2000">
          <a:solidFill>
            <a:srgbClr val="CCFF33"/>
          </a:solidFill>
          <a:latin typeface="+mn-lt"/>
        </a:defRPr>
      </a:lvl8pPr>
      <a:lvl9pPr marL="3886200" indent="-228600" algn="l" rtl="0" fontAlgn="base">
        <a:spcBef>
          <a:spcPct val="20000"/>
        </a:spcBef>
        <a:spcAft>
          <a:spcPct val="0"/>
        </a:spcAft>
        <a:buChar char="»"/>
        <a:defRPr sz="2000">
          <a:solidFill>
            <a:srgbClr val="CCFF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3AA3D93-8908-4EA4-A37B-ECF573568B09}" type="datetimeFigureOut">
              <a:rPr lang="en-US" smtClean="0">
                <a:solidFill>
                  <a:prstClr val="black">
                    <a:tint val="75000"/>
                  </a:prstClr>
                </a:solidFill>
                <a:latin typeface="Calibri"/>
              </a:rPr>
              <a:pPr fontAlgn="auto">
                <a:spcBef>
                  <a:spcPts val="0"/>
                </a:spcBef>
                <a:spcAft>
                  <a:spcPts val="0"/>
                </a:spcAft>
              </a:pPr>
              <a:t>12/9/2013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961DCE-A5DD-4CD4-B239-1E087A0C189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502541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hyperlink" Target="mailto:James_Broska@fws.gov" TargetMode="External"/><Relationship Id="rId4" Type="http://schemas.openxmlformats.org/officeDocument/2006/relationships/image" Target="../media/image2.jpeg"/><Relationship Id="rId9" Type="http://schemas.openxmlformats.org/officeDocument/2006/relationships/hyperlink" Target="http://www.gplc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www.fw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sharpenSoften amount="62000"/>
                    </a14:imgEffect>
                  </a14:imgLayer>
                </a14:imgProps>
              </a:ext>
              <a:ext uri="{28A0092B-C50C-407E-A947-70E740481C1C}">
                <a14:useLocalDpi xmlns:a14="http://schemas.microsoft.com/office/drawing/2010/main" val="0"/>
              </a:ext>
            </a:extLst>
          </a:blip>
          <a:stretch>
            <a:fillRect/>
          </a:stretch>
        </p:blipFill>
        <p:spPr>
          <a:xfrm>
            <a:off x="1611443" y="152401"/>
            <a:ext cx="7532557" cy="6477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03367"/>
            <a:ext cx="3200400" cy="426720"/>
          </a:xfrm>
          <a:prstGeom prst="rect">
            <a:avLst/>
          </a:prstGeom>
        </p:spPr>
      </p:pic>
      <p:pic>
        <p:nvPicPr>
          <p:cNvPr id="6" name="Picture 5"/>
          <p:cNvPicPr>
            <a:picLocks noChangeAspect="1"/>
          </p:cNvPicPr>
          <p:nvPr/>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07264" y="103368"/>
            <a:ext cx="356574" cy="42672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37081" y="5303554"/>
            <a:ext cx="1716405" cy="10514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333" y="2125489"/>
            <a:ext cx="1723031" cy="130351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081" y="3768034"/>
            <a:ext cx="1795477" cy="1099931"/>
          </a:xfrm>
          <a:prstGeom prst="rect">
            <a:avLst/>
          </a:prstGeom>
          <a:ln>
            <a:noFill/>
          </a:ln>
          <a:effectLst>
            <a:outerShdw blurRad="292100" dist="139700" dir="2700000" algn="tl" rotWithShape="0">
              <a:srgbClr val="333333">
                <a:alpha val="65000"/>
              </a:srgbClr>
            </a:outerShdw>
          </a:effectLst>
        </p:spPr>
      </p:pic>
      <p:sp>
        <p:nvSpPr>
          <p:cNvPr id="11" name="Content Placeholder 10"/>
          <p:cNvSpPr>
            <a:spLocks noGrp="1"/>
          </p:cNvSpPr>
          <p:nvPr>
            <p:ph sz="half" idx="2"/>
          </p:nvPr>
        </p:nvSpPr>
        <p:spPr>
          <a:xfrm>
            <a:off x="1095283" y="719416"/>
            <a:ext cx="8001000" cy="5300383"/>
          </a:xfrm>
        </p:spPr>
        <p:txBody>
          <a:bodyPr>
            <a:normAutofit fontScale="92500" lnSpcReduction="20000"/>
          </a:bodyPr>
          <a:lstStyle/>
          <a:p>
            <a:pPr algn="ctr">
              <a:spcBef>
                <a:spcPts val="0"/>
              </a:spcBef>
              <a:buNone/>
            </a:pPr>
            <a:r>
              <a:rPr lang="en-US" sz="4000" b="1" dirty="0" smtClean="0">
                <a:latin typeface="Bookman Old Style" pitchFamily="18" charset="0"/>
              </a:rPr>
              <a:t>Great Plains</a:t>
            </a:r>
          </a:p>
          <a:p>
            <a:pPr algn="ctr">
              <a:spcBef>
                <a:spcPts val="0"/>
              </a:spcBef>
              <a:buNone/>
            </a:pPr>
            <a:r>
              <a:rPr lang="en-US" sz="4000" b="1" dirty="0" smtClean="0">
                <a:latin typeface="Bookman Old Style" pitchFamily="18" charset="0"/>
              </a:rPr>
              <a:t>Landscape Conservation</a:t>
            </a:r>
          </a:p>
          <a:p>
            <a:pPr algn="ctr">
              <a:spcBef>
                <a:spcPts val="0"/>
              </a:spcBef>
              <a:buNone/>
            </a:pPr>
            <a:r>
              <a:rPr lang="en-US" sz="4000" b="1" dirty="0" smtClean="0">
                <a:latin typeface="Bookman Old Style" pitchFamily="18" charset="0"/>
              </a:rPr>
              <a:t>Cooperative</a:t>
            </a:r>
          </a:p>
          <a:p>
            <a:pPr algn="ctr">
              <a:spcBef>
                <a:spcPts val="0"/>
              </a:spcBef>
              <a:buNone/>
            </a:pPr>
            <a:endParaRPr lang="en-US" sz="4000" b="1" dirty="0" smtClean="0">
              <a:latin typeface="Bookman Old Style" pitchFamily="18" charset="0"/>
            </a:endParaRPr>
          </a:p>
          <a:p>
            <a:pPr algn="ctr">
              <a:spcBef>
                <a:spcPts val="0"/>
              </a:spcBef>
              <a:buNone/>
            </a:pPr>
            <a:r>
              <a:rPr lang="en-US" b="1" dirty="0" smtClean="0">
                <a:latin typeface="Arial" charset="0"/>
                <a:hlinkClick r:id="rId9"/>
              </a:rPr>
              <a:t>www.GPLCC.org</a:t>
            </a:r>
            <a:endParaRPr lang="en-US" b="1" dirty="0">
              <a:latin typeface="Arial" charset="0"/>
            </a:endParaRPr>
          </a:p>
          <a:p>
            <a:pPr algn="ctr">
              <a:spcBef>
                <a:spcPts val="0"/>
              </a:spcBef>
              <a:buNone/>
            </a:pPr>
            <a:endParaRPr lang="en-US" b="1" dirty="0" smtClean="0">
              <a:latin typeface="Arial" charset="0"/>
            </a:endParaRPr>
          </a:p>
          <a:p>
            <a:pPr algn="ctr">
              <a:buNone/>
            </a:pPr>
            <a:endParaRPr lang="en-US" b="1" dirty="0" smtClean="0">
              <a:latin typeface="Arial" charset="0"/>
            </a:endParaRPr>
          </a:p>
          <a:p>
            <a:pPr>
              <a:buNone/>
            </a:pPr>
            <a:endParaRPr lang="en-US" b="1" dirty="0" smtClean="0">
              <a:latin typeface="Arial" charset="0"/>
            </a:endParaRPr>
          </a:p>
          <a:p>
            <a:pPr>
              <a:buNone/>
            </a:pPr>
            <a:endParaRPr lang="en-US" b="1" dirty="0" smtClean="0">
              <a:latin typeface="Arial" charset="0"/>
            </a:endParaRPr>
          </a:p>
          <a:p>
            <a:pPr algn="ctr">
              <a:buNone/>
            </a:pPr>
            <a:r>
              <a:rPr lang="en-US" b="1" dirty="0" smtClean="0">
                <a:latin typeface="Arial" charset="0"/>
              </a:rPr>
              <a:t>James </a:t>
            </a:r>
            <a:r>
              <a:rPr lang="en-US" b="1" dirty="0">
                <a:latin typeface="Arial" charset="0"/>
              </a:rPr>
              <a:t>Broska</a:t>
            </a:r>
          </a:p>
          <a:p>
            <a:pPr algn="ctr">
              <a:buNone/>
            </a:pPr>
            <a:r>
              <a:rPr lang="en-US" sz="2600" b="1" dirty="0">
                <a:latin typeface="Arial" charset="0"/>
              </a:rPr>
              <a:t>Science </a:t>
            </a:r>
            <a:r>
              <a:rPr lang="en-US" sz="2600" b="1" dirty="0" smtClean="0">
                <a:latin typeface="Arial" charset="0"/>
              </a:rPr>
              <a:t>Coordinator</a:t>
            </a:r>
          </a:p>
          <a:p>
            <a:pPr algn="ctr">
              <a:buNone/>
            </a:pPr>
            <a:r>
              <a:rPr lang="en-US" sz="2400" b="1" dirty="0" smtClean="0">
                <a:latin typeface="Arial" charset="0"/>
                <a:hlinkClick r:id="rId10"/>
              </a:rPr>
              <a:t>James_Broska@fws.gov</a:t>
            </a:r>
            <a:endParaRPr lang="en-US" sz="2400" b="1" dirty="0">
              <a:latin typeface="Arial" charset="0"/>
            </a:endParaRPr>
          </a:p>
          <a:p>
            <a:pPr algn="ctr">
              <a:buNone/>
            </a:pPr>
            <a:r>
              <a:rPr lang="en-US" sz="2400" b="1" dirty="0" smtClean="0">
                <a:latin typeface="Arial" charset="0"/>
              </a:rPr>
              <a:t>505-761-4768</a:t>
            </a:r>
            <a:endParaRPr lang="en-US" sz="2400" b="1" dirty="0">
              <a:latin typeface="Arial" charset="0"/>
            </a:endParaRPr>
          </a:p>
          <a:p>
            <a:pPr>
              <a:buNone/>
            </a:pPr>
            <a:endParaRPr lang="en-US" dirty="0">
              <a:latin typeface="Bookman Old Style" pitchFamily="18" charset="0"/>
            </a:endParaRPr>
          </a:p>
        </p:txBody>
      </p:sp>
    </p:spTree>
    <p:extLst>
      <p:ext uri="{BB962C8B-B14F-4D97-AF65-F5344CB8AC3E}">
        <p14:creationId xmlns:p14="http://schemas.microsoft.com/office/powerpoint/2010/main" val="562242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443" y="152401"/>
            <a:ext cx="7532557" cy="6476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03367"/>
            <a:ext cx="3200400" cy="426720"/>
          </a:xfrm>
          <a:prstGeom prst="rect">
            <a:avLst/>
          </a:prstGeom>
        </p:spPr>
      </p:pic>
      <p:pic>
        <p:nvPicPr>
          <p:cNvPr id="6" name="Picture 5"/>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07264" y="103368"/>
            <a:ext cx="356574" cy="426720"/>
          </a:xfrm>
          <a:prstGeom prst="rect">
            <a:avLst/>
          </a:prstGeom>
        </p:spPr>
      </p:pic>
      <p:sp>
        <p:nvSpPr>
          <p:cNvPr id="11" name="Content Placeholder 10"/>
          <p:cNvSpPr>
            <a:spLocks noGrp="1"/>
          </p:cNvSpPr>
          <p:nvPr>
            <p:ph sz="half" idx="2"/>
          </p:nvPr>
        </p:nvSpPr>
        <p:spPr>
          <a:xfrm>
            <a:off x="207264" y="990600"/>
            <a:ext cx="8479535" cy="5867400"/>
          </a:xfrm>
        </p:spPr>
        <p:txBody>
          <a:bodyPr>
            <a:normAutofit fontScale="85000" lnSpcReduction="20000"/>
          </a:bodyPr>
          <a:lstStyle/>
          <a:p>
            <a:pPr algn="ctr">
              <a:buNone/>
            </a:pPr>
            <a:r>
              <a:rPr lang="en-US" dirty="0" smtClean="0">
                <a:latin typeface="Arial" charset="0"/>
              </a:rPr>
              <a:t>	</a:t>
            </a:r>
            <a:endParaRPr lang="en-US" dirty="0" smtClean="0">
              <a:latin typeface="Arial" charset="0"/>
            </a:endParaRPr>
          </a:p>
          <a:p>
            <a:pPr algn="ctr">
              <a:buNone/>
            </a:pPr>
            <a:r>
              <a:rPr lang="en-US" sz="3500" b="1" dirty="0" smtClean="0">
                <a:latin typeface="Bell MT" pitchFamily="18" charset="0"/>
              </a:rPr>
              <a:t>The </a:t>
            </a:r>
            <a:r>
              <a:rPr lang="en-US" sz="3500" b="1" dirty="0">
                <a:latin typeface="Bell MT" pitchFamily="18" charset="0"/>
              </a:rPr>
              <a:t>mission of the Great Plains LCC is to lead the development, facilitation and integration of science and management to ensure strategic natural resource conservation on the Great Plains</a:t>
            </a:r>
            <a:r>
              <a:rPr lang="en-US" sz="3500" b="1" dirty="0" smtClean="0">
                <a:latin typeface="Bell MT" pitchFamily="18" charset="0"/>
              </a:rPr>
              <a:t>.</a:t>
            </a:r>
          </a:p>
          <a:p>
            <a:pPr algn="ctr">
              <a:buNone/>
            </a:pPr>
            <a:endParaRPr lang="en-US" sz="3500" b="1" dirty="0" smtClean="0">
              <a:latin typeface="Bell MT" pitchFamily="18" charset="0"/>
            </a:endParaRPr>
          </a:p>
          <a:p>
            <a:pPr algn="ctr">
              <a:buNone/>
            </a:pPr>
            <a:r>
              <a:rPr lang="en-US" sz="3500" b="1" dirty="0" smtClean="0">
                <a:latin typeface="Bell MT" pitchFamily="18" charset="0"/>
              </a:rPr>
              <a:t>The </a:t>
            </a:r>
            <a:r>
              <a:rPr lang="en-US" sz="3500" b="1" dirty="0">
                <a:latin typeface="Bell MT" pitchFamily="18" charset="0"/>
              </a:rPr>
              <a:t>objective of the GPLCC is to maximize stakeholder effort across the landscape and optimize data collection, use, and management in order to conserve habitat and priority species through the development and application of scientific data.</a:t>
            </a:r>
          </a:p>
          <a:p>
            <a:pPr>
              <a:buNone/>
            </a:pPr>
            <a:endParaRPr lang="en-US" dirty="0" smtClean="0">
              <a:latin typeface="Arial" charset="0"/>
            </a:endParaRPr>
          </a:p>
          <a:p>
            <a:pPr>
              <a:buNone/>
            </a:pPr>
            <a:r>
              <a:rPr lang="en-US" dirty="0" smtClean="0">
                <a:latin typeface="Arial" charset="0"/>
              </a:rPr>
              <a:t>				</a:t>
            </a:r>
            <a:endParaRPr lang="en-US" dirty="0">
              <a:latin typeface="Bookman Old Style" pitchFamily="18" charset="0"/>
            </a:endParaRPr>
          </a:p>
        </p:txBody>
      </p:sp>
    </p:spTree>
    <p:extLst>
      <p:ext uri="{BB962C8B-B14F-4D97-AF65-F5344CB8AC3E}">
        <p14:creationId xmlns:p14="http://schemas.microsoft.com/office/powerpoint/2010/main" val="1409910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257800" y="1524000"/>
            <a:ext cx="3886200" cy="3785652"/>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dirty="0">
                <a:solidFill>
                  <a:srgbClr val="FFFF99"/>
                </a:solidFill>
                <a:latin typeface="Arial" charset="0"/>
                <a:cs typeface="Arial" charset="0"/>
              </a:rPr>
              <a:t>An adaptive </a:t>
            </a:r>
            <a:r>
              <a:rPr lang="en-US" sz="2400" b="1" dirty="0" smtClean="0">
                <a:solidFill>
                  <a:srgbClr val="FFFF99"/>
                </a:solidFill>
                <a:latin typeface="Arial" charset="0"/>
                <a:cs typeface="Arial" charset="0"/>
              </a:rPr>
              <a:t>management approach </a:t>
            </a:r>
            <a:r>
              <a:rPr lang="en-US" sz="2400" b="1" dirty="0">
                <a:solidFill>
                  <a:srgbClr val="FFFF99"/>
                </a:solidFill>
                <a:latin typeface="Arial" charset="0"/>
                <a:cs typeface="Arial" charset="0"/>
              </a:rPr>
              <a:t>to science-based landscape conservation</a:t>
            </a:r>
            <a:r>
              <a:rPr lang="en-US" sz="2400" b="1" dirty="0">
                <a:solidFill>
                  <a:srgbClr val="A886E0"/>
                </a:solidFill>
                <a:latin typeface="Arial" charset="0"/>
                <a:cs typeface="Arial" charset="0"/>
              </a:rPr>
              <a:t> </a:t>
            </a:r>
            <a:r>
              <a:rPr lang="en-US" sz="2400" b="1" dirty="0">
                <a:solidFill>
                  <a:srgbClr val="FFFF99"/>
                </a:solidFill>
                <a:latin typeface="Arial" charset="0"/>
                <a:cs typeface="Arial" charset="0"/>
              </a:rPr>
              <a:t>follows these steps:</a:t>
            </a:r>
          </a:p>
          <a:p>
            <a:pPr fontAlgn="base">
              <a:spcBef>
                <a:spcPct val="0"/>
              </a:spcBef>
              <a:spcAft>
                <a:spcPct val="0"/>
              </a:spcAft>
            </a:pPr>
            <a:endParaRPr lang="en-US" sz="2400" b="1" dirty="0">
              <a:solidFill>
                <a:srgbClr val="FFFF99"/>
              </a:solidFill>
              <a:latin typeface="Arial" charset="0"/>
              <a:cs typeface="Arial" charset="0"/>
            </a:endParaRPr>
          </a:p>
          <a:p>
            <a:pPr fontAlgn="base">
              <a:spcBef>
                <a:spcPct val="0"/>
              </a:spcBef>
              <a:spcAft>
                <a:spcPct val="0"/>
              </a:spcAft>
              <a:buClr>
                <a:srgbClr val="FFCC00"/>
              </a:buClr>
              <a:buFont typeface="Wingdings" pitchFamily="2" charset="2"/>
              <a:buChar char="ü"/>
            </a:pPr>
            <a:r>
              <a:rPr lang="en-US" sz="2400" b="1" dirty="0" smtClean="0">
                <a:solidFill>
                  <a:srgbClr val="FFFFFF"/>
                </a:solidFill>
                <a:latin typeface="Arial" charset="0"/>
                <a:cs typeface="Arial" charset="0"/>
              </a:rPr>
              <a:t>Biological Planning</a:t>
            </a:r>
            <a:endParaRPr lang="en-US" sz="2400" b="1" dirty="0">
              <a:solidFill>
                <a:srgbClr val="FFFFFF"/>
              </a:solidFill>
              <a:latin typeface="Arial" charset="0"/>
              <a:cs typeface="Arial" charset="0"/>
            </a:endParaRPr>
          </a:p>
          <a:p>
            <a:pPr fontAlgn="base">
              <a:spcBef>
                <a:spcPct val="0"/>
              </a:spcBef>
              <a:spcAft>
                <a:spcPct val="0"/>
              </a:spcAft>
              <a:buClr>
                <a:srgbClr val="FFCC00"/>
              </a:buClr>
              <a:buFont typeface="Wingdings" pitchFamily="2" charset="2"/>
              <a:buChar char="ü"/>
            </a:pPr>
            <a:r>
              <a:rPr lang="en-US" sz="2400" b="1" dirty="0">
                <a:solidFill>
                  <a:srgbClr val="FFFFFF"/>
                </a:solidFill>
                <a:latin typeface="Arial" charset="0"/>
                <a:cs typeface="Arial" charset="0"/>
              </a:rPr>
              <a:t>Conservation Design</a:t>
            </a:r>
          </a:p>
          <a:p>
            <a:pPr fontAlgn="base">
              <a:spcBef>
                <a:spcPct val="0"/>
              </a:spcBef>
              <a:spcAft>
                <a:spcPct val="0"/>
              </a:spcAft>
              <a:buClr>
                <a:srgbClr val="FFCC00"/>
              </a:buClr>
              <a:buFont typeface="Wingdings" pitchFamily="2" charset="2"/>
              <a:buChar char="ü"/>
            </a:pPr>
            <a:r>
              <a:rPr lang="en-US" sz="2400" b="1" dirty="0">
                <a:solidFill>
                  <a:srgbClr val="FFFFFF"/>
                </a:solidFill>
                <a:latin typeface="Arial" charset="0"/>
                <a:cs typeface="Arial" charset="0"/>
              </a:rPr>
              <a:t>Conservation </a:t>
            </a:r>
            <a:r>
              <a:rPr lang="en-US" sz="2400" b="1" dirty="0" smtClean="0">
                <a:solidFill>
                  <a:srgbClr val="FFFFFF"/>
                </a:solidFill>
                <a:latin typeface="Arial" charset="0"/>
                <a:cs typeface="Arial" charset="0"/>
              </a:rPr>
              <a:t>Delivery</a:t>
            </a:r>
            <a:endParaRPr lang="en-US" sz="2400" b="1" dirty="0">
              <a:solidFill>
                <a:srgbClr val="FFFFFF"/>
              </a:solidFill>
              <a:latin typeface="Arial" charset="0"/>
              <a:cs typeface="Arial" charset="0"/>
            </a:endParaRPr>
          </a:p>
          <a:p>
            <a:pPr fontAlgn="base">
              <a:spcBef>
                <a:spcPct val="0"/>
              </a:spcBef>
              <a:spcAft>
                <a:spcPct val="0"/>
              </a:spcAft>
              <a:buClr>
                <a:srgbClr val="FFCC00"/>
              </a:buClr>
              <a:buFont typeface="Wingdings" pitchFamily="2" charset="2"/>
              <a:buChar char="ü"/>
            </a:pPr>
            <a:r>
              <a:rPr lang="en-US" sz="2400" b="1" dirty="0" smtClean="0">
                <a:solidFill>
                  <a:srgbClr val="FFFFFF"/>
                </a:solidFill>
                <a:latin typeface="Arial" charset="0"/>
                <a:cs typeface="Arial" charset="0"/>
              </a:rPr>
              <a:t>Monitoring / Research</a:t>
            </a:r>
            <a:endParaRPr lang="en-US" sz="2400" b="1" dirty="0">
              <a:solidFill>
                <a:srgbClr val="FFFFFF"/>
              </a:solidFill>
              <a:latin typeface="Arial" charset="0"/>
              <a:cs typeface="Arial" charset="0"/>
            </a:endParaRPr>
          </a:p>
        </p:txBody>
      </p:sp>
      <p:sp>
        <p:nvSpPr>
          <p:cNvPr id="10244" name="Rectangle 4"/>
          <p:cNvSpPr>
            <a:spLocks noChangeArrowheads="1"/>
          </p:cNvSpPr>
          <p:nvPr/>
        </p:nvSpPr>
        <p:spPr bwMode="auto">
          <a:xfrm>
            <a:off x="457200" y="381000"/>
            <a:ext cx="8382000" cy="685800"/>
          </a:xfrm>
          <a:prstGeom prst="rect">
            <a:avLst/>
          </a:prstGeom>
          <a:noFill/>
          <a:ln w="9525">
            <a:noFill/>
            <a:miter lim="800000"/>
            <a:headEnd/>
            <a:tailEnd/>
          </a:ln>
        </p:spPr>
        <p:txBody>
          <a:bodyPr anchor="ctr"/>
          <a:lstStyle/>
          <a:p>
            <a:pPr algn="ctr" fontAlgn="base">
              <a:spcBef>
                <a:spcPct val="0"/>
              </a:spcBef>
              <a:spcAft>
                <a:spcPct val="0"/>
              </a:spcAft>
            </a:pPr>
            <a:r>
              <a:rPr lang="en-US" sz="4400" b="1" dirty="0" smtClean="0">
                <a:solidFill>
                  <a:srgbClr val="FFFF99"/>
                </a:solidFill>
                <a:latin typeface="Arial" charset="0"/>
                <a:cs typeface="Arial" charset="0"/>
              </a:rPr>
              <a:t>GPLCC and SHC </a:t>
            </a:r>
            <a:endParaRPr lang="en-US" sz="4400" b="1" dirty="0" smtClean="0">
              <a:solidFill>
                <a:srgbClr val="FFFF99"/>
              </a:solidFill>
              <a:latin typeface="Arial" charset="0"/>
              <a:cs typeface="Arial" charset="0"/>
            </a:endParaRPr>
          </a:p>
          <a:p>
            <a:pPr algn="ctr" fontAlgn="base">
              <a:spcBef>
                <a:spcPct val="0"/>
              </a:spcBef>
              <a:spcAft>
                <a:spcPct val="0"/>
              </a:spcAft>
            </a:pPr>
            <a:r>
              <a:rPr lang="en-US" sz="4400" b="1" dirty="0" smtClean="0">
                <a:solidFill>
                  <a:srgbClr val="FFFF99"/>
                </a:solidFill>
                <a:latin typeface="Arial" charset="0"/>
                <a:cs typeface="Arial" charset="0"/>
              </a:rPr>
              <a:t>Strategic </a:t>
            </a:r>
            <a:r>
              <a:rPr lang="en-US" sz="4400" b="1" dirty="0">
                <a:solidFill>
                  <a:srgbClr val="FFFF99"/>
                </a:solidFill>
                <a:latin typeface="Arial" charset="0"/>
                <a:cs typeface="Arial" charset="0"/>
              </a:rPr>
              <a:t>H</a:t>
            </a:r>
            <a:r>
              <a:rPr lang="en-US" sz="4400" b="1" dirty="0" smtClean="0">
                <a:solidFill>
                  <a:srgbClr val="FFFF99"/>
                </a:solidFill>
                <a:latin typeface="Arial" charset="0"/>
                <a:cs typeface="Arial" charset="0"/>
              </a:rPr>
              <a:t>abitat </a:t>
            </a:r>
            <a:r>
              <a:rPr lang="en-US" sz="4400" b="1" dirty="0" smtClean="0">
                <a:solidFill>
                  <a:srgbClr val="FFFF99"/>
                </a:solidFill>
                <a:latin typeface="Arial" charset="0"/>
                <a:cs typeface="Arial" charset="0"/>
              </a:rPr>
              <a:t>Conservation </a:t>
            </a:r>
            <a:endParaRPr lang="en-US" sz="4400" b="1" dirty="0">
              <a:solidFill>
                <a:srgbClr val="FFFF99"/>
              </a:solidFill>
              <a:latin typeface="Arial" charset="0"/>
              <a:cs typeface="Arial" charset="0"/>
            </a:endParaRPr>
          </a:p>
        </p:txBody>
      </p:sp>
      <p:pic>
        <p:nvPicPr>
          <p:cNvPr id="10245" name="Picture 5" descr="figure1b"/>
          <p:cNvPicPr>
            <a:picLocks noChangeAspect="1" noChangeArrowheads="1"/>
          </p:cNvPicPr>
          <p:nvPr/>
        </p:nvPicPr>
        <p:blipFill>
          <a:blip r:embed="rId3"/>
          <a:srcRect/>
          <a:stretch>
            <a:fillRect/>
          </a:stretch>
        </p:blipFill>
        <p:spPr bwMode="auto">
          <a:xfrm>
            <a:off x="30892" y="1503405"/>
            <a:ext cx="5105400" cy="5334000"/>
          </a:xfrm>
          <a:prstGeom prst="rect">
            <a:avLst/>
          </a:prstGeom>
          <a:noFill/>
          <a:ln w="9525">
            <a:noFill/>
            <a:miter lim="800000"/>
            <a:headEnd/>
            <a:tailEnd/>
          </a:ln>
        </p:spPr>
      </p:pic>
      <p:pic>
        <p:nvPicPr>
          <p:cNvPr id="10246" name="Picture 6" descr="official US Fish and Wildlife Service Logo">
            <a:hlinkClick r:id="rId4"/>
          </p:cNvPr>
          <p:cNvPicPr>
            <a:picLocks noChangeAspect="1" noChangeArrowheads="1"/>
          </p:cNvPicPr>
          <p:nvPr/>
        </p:nvPicPr>
        <p:blipFill>
          <a:blip r:embed="rId5"/>
          <a:srcRect/>
          <a:stretch>
            <a:fillRect/>
          </a:stretch>
        </p:blipFill>
        <p:spPr bwMode="auto">
          <a:xfrm>
            <a:off x="8153400" y="5867400"/>
            <a:ext cx="709613" cy="838200"/>
          </a:xfrm>
          <a:prstGeom prst="rect">
            <a:avLst/>
          </a:prstGeom>
          <a:noFill/>
          <a:ln w="9525">
            <a:noFill/>
            <a:miter lim="800000"/>
            <a:headEnd/>
            <a:tailEnd/>
          </a:ln>
        </p:spPr>
      </p:pic>
    </p:spTree>
    <p:extLst>
      <p:ext uri="{BB962C8B-B14F-4D97-AF65-F5344CB8AC3E}">
        <p14:creationId xmlns:p14="http://schemas.microsoft.com/office/powerpoint/2010/main" val="22963706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2000">
              <a:schemeClr val="bg1"/>
            </a:gs>
            <a:gs pos="85000">
              <a:srgbClr val="80B3CC"/>
            </a:gs>
            <a:gs pos="100000">
              <a:srgbClr val="006699"/>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819400" y="2286000"/>
            <a:ext cx="609600" cy="533400"/>
          </a:xfrm>
          <a:prstGeom prst="rect">
            <a:avLst/>
          </a:prstGeom>
          <a:noFill/>
        </p:spPr>
        <p:txBody>
          <a:bodyPr wrap="square" rtlCol="0">
            <a:spAutoFit/>
          </a:bodyPr>
          <a:lstStyle/>
          <a:p>
            <a:endParaRPr lang="en-US" dirty="0"/>
          </a:p>
        </p:txBody>
      </p:sp>
      <p:sp>
        <p:nvSpPr>
          <p:cNvPr id="4" name="Title 1"/>
          <p:cNvSpPr txBox="1">
            <a:spLocks/>
          </p:cNvSpPr>
          <p:nvPr/>
        </p:nvSpPr>
        <p:spPr>
          <a:xfrm>
            <a:off x="0" y="304800"/>
            <a:ext cx="9144000" cy="1600438"/>
          </a:xfrm>
          <a:prstGeom prst="rect">
            <a:avLst/>
          </a:prstGeom>
        </p:spPr>
        <p:txBody>
          <a:bodyPr wrap="square">
            <a:spAutoFit/>
          </a:bodyPr>
          <a:lstStyle>
            <a:lvl1pPr algn="ctr" rtl="0" eaLnBrk="0" fontAlgn="base" hangingPunct="0">
              <a:spcBef>
                <a:spcPct val="0"/>
              </a:spcBef>
              <a:spcAft>
                <a:spcPct val="0"/>
              </a:spcAft>
              <a:defRPr sz="4400">
                <a:solidFill>
                  <a:srgbClr val="CCFF33"/>
                </a:solidFill>
                <a:latin typeface="+mj-lt"/>
                <a:ea typeface="+mj-ea"/>
                <a:cs typeface="+mj-cs"/>
              </a:defRPr>
            </a:lvl1pPr>
            <a:lvl2pPr algn="ctr" rtl="0" eaLnBrk="0" fontAlgn="base" hangingPunct="0">
              <a:spcBef>
                <a:spcPct val="0"/>
              </a:spcBef>
              <a:spcAft>
                <a:spcPct val="0"/>
              </a:spcAft>
              <a:defRPr sz="4400">
                <a:solidFill>
                  <a:srgbClr val="CCFF33"/>
                </a:solidFill>
                <a:latin typeface="Georgia" pitchFamily="18" charset="0"/>
              </a:defRPr>
            </a:lvl2pPr>
            <a:lvl3pPr algn="ctr" rtl="0" eaLnBrk="0" fontAlgn="base" hangingPunct="0">
              <a:spcBef>
                <a:spcPct val="0"/>
              </a:spcBef>
              <a:spcAft>
                <a:spcPct val="0"/>
              </a:spcAft>
              <a:defRPr sz="4400">
                <a:solidFill>
                  <a:srgbClr val="CCFF33"/>
                </a:solidFill>
                <a:latin typeface="Georgia" pitchFamily="18" charset="0"/>
              </a:defRPr>
            </a:lvl3pPr>
            <a:lvl4pPr algn="ctr" rtl="0" eaLnBrk="0" fontAlgn="base" hangingPunct="0">
              <a:spcBef>
                <a:spcPct val="0"/>
              </a:spcBef>
              <a:spcAft>
                <a:spcPct val="0"/>
              </a:spcAft>
              <a:defRPr sz="4400">
                <a:solidFill>
                  <a:srgbClr val="CCFF33"/>
                </a:solidFill>
                <a:latin typeface="Georgia" pitchFamily="18" charset="0"/>
              </a:defRPr>
            </a:lvl4pPr>
            <a:lvl5pPr algn="ctr" rtl="0" eaLnBrk="0" fontAlgn="base" hangingPunct="0">
              <a:spcBef>
                <a:spcPct val="0"/>
              </a:spcBef>
              <a:spcAft>
                <a:spcPct val="0"/>
              </a:spcAft>
              <a:defRPr sz="4400">
                <a:solidFill>
                  <a:srgbClr val="CCFF33"/>
                </a:solidFill>
                <a:latin typeface="Georgia" pitchFamily="18" charset="0"/>
              </a:defRPr>
            </a:lvl5pPr>
            <a:lvl6pPr marL="457200" algn="ctr" rtl="0" fontAlgn="base">
              <a:spcBef>
                <a:spcPct val="0"/>
              </a:spcBef>
              <a:spcAft>
                <a:spcPct val="0"/>
              </a:spcAft>
              <a:defRPr sz="4400">
                <a:solidFill>
                  <a:srgbClr val="CCFF33"/>
                </a:solidFill>
                <a:latin typeface="Georgia" pitchFamily="18" charset="0"/>
              </a:defRPr>
            </a:lvl6pPr>
            <a:lvl7pPr marL="914400" algn="ctr" rtl="0" fontAlgn="base">
              <a:spcBef>
                <a:spcPct val="0"/>
              </a:spcBef>
              <a:spcAft>
                <a:spcPct val="0"/>
              </a:spcAft>
              <a:defRPr sz="4400">
                <a:solidFill>
                  <a:srgbClr val="CCFF33"/>
                </a:solidFill>
                <a:latin typeface="Georgia" pitchFamily="18" charset="0"/>
              </a:defRPr>
            </a:lvl7pPr>
            <a:lvl8pPr marL="1371600" algn="ctr" rtl="0" fontAlgn="base">
              <a:spcBef>
                <a:spcPct val="0"/>
              </a:spcBef>
              <a:spcAft>
                <a:spcPct val="0"/>
              </a:spcAft>
              <a:defRPr sz="4400">
                <a:solidFill>
                  <a:srgbClr val="CCFF33"/>
                </a:solidFill>
                <a:latin typeface="Georgia" pitchFamily="18" charset="0"/>
              </a:defRPr>
            </a:lvl8pPr>
            <a:lvl9pPr marL="1828800" algn="ctr" rtl="0" fontAlgn="base">
              <a:spcBef>
                <a:spcPct val="0"/>
              </a:spcBef>
              <a:spcAft>
                <a:spcPct val="0"/>
              </a:spcAft>
              <a:defRPr sz="4400">
                <a:solidFill>
                  <a:srgbClr val="CCFF33"/>
                </a:solidFill>
                <a:latin typeface="Georgia" pitchFamily="18" charset="0"/>
              </a:defRPr>
            </a:lvl9pPr>
          </a:lstStyle>
          <a:p>
            <a:r>
              <a:rPr lang="en-US" sz="5400" dirty="0" smtClean="0">
                <a:solidFill>
                  <a:schemeClr val="tx1"/>
                </a:solidFill>
                <a:latin typeface="Arial" charset="0"/>
              </a:rPr>
              <a:t/>
            </a:r>
            <a:br>
              <a:rPr lang="en-US" sz="5400" dirty="0" smtClean="0">
                <a:solidFill>
                  <a:schemeClr val="tx1"/>
                </a:solidFill>
                <a:latin typeface="Arial" charset="0"/>
              </a:rPr>
            </a:br>
            <a:endParaRPr lang="en-US" dirty="0">
              <a:solidFill>
                <a:schemeClr val="tx1"/>
              </a:solidFill>
            </a:endParaRPr>
          </a:p>
        </p:txBody>
      </p:sp>
      <p:sp>
        <p:nvSpPr>
          <p:cNvPr id="5" name="Rectangle 3"/>
          <p:cNvSpPr txBox="1">
            <a:spLocks noChangeArrowheads="1"/>
          </p:cNvSpPr>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CC00"/>
              </a:buClr>
              <a:buSzPct val="70000"/>
              <a:defRPr/>
            </a:pPr>
            <a:endParaRPr lang="en-US" sz="2400" kern="0" dirty="0" smtClean="0">
              <a:latin typeface="Arial" pitchFamily="34" charset="0"/>
              <a:cs typeface="Arial" pitchFamily="34" charset="0"/>
            </a:endParaRPr>
          </a:p>
          <a:p>
            <a:pPr marL="342900" lvl="0" indent="-342900" fontAlgn="base">
              <a:spcBef>
                <a:spcPct val="20000"/>
              </a:spcBef>
              <a:spcAft>
                <a:spcPct val="0"/>
              </a:spcAft>
              <a:buClr>
                <a:srgbClr val="FFCC00"/>
              </a:buClr>
              <a:buSzPct val="70000"/>
              <a:buFont typeface="Wingdings" pitchFamily="2" charset="2"/>
              <a:buChar char="n"/>
              <a:defRPr/>
            </a:pPr>
            <a:r>
              <a:rPr lang="en-US" sz="2400" kern="0" dirty="0" smtClean="0">
                <a:latin typeface="Arial" pitchFamily="34" charset="0"/>
                <a:cs typeface="Arial" pitchFamily="34" charset="0"/>
              </a:rPr>
              <a:t>A </a:t>
            </a:r>
            <a:r>
              <a:rPr lang="en-US" sz="2400" kern="0" dirty="0">
                <a:latin typeface="Arial" pitchFamily="34" charset="0"/>
                <a:cs typeface="Arial" pitchFamily="34" charset="0"/>
              </a:rPr>
              <a:t>principal function of LCCs will be to provide scientific and technical expertise to produce landscape-scale conservation designs</a:t>
            </a:r>
            <a:r>
              <a:rPr lang="en-US" sz="2400" kern="0" dirty="0" smtClean="0">
                <a:latin typeface="Arial" pitchFamily="34" charset="0"/>
                <a:cs typeface="Arial" pitchFamily="34" charset="0"/>
              </a:rPr>
              <a:t>.</a:t>
            </a:r>
          </a:p>
          <a:p>
            <a:pPr lvl="0" fontAlgn="base">
              <a:spcBef>
                <a:spcPct val="20000"/>
              </a:spcBef>
              <a:spcAft>
                <a:spcPct val="0"/>
              </a:spcAft>
              <a:buClr>
                <a:srgbClr val="FFCC00"/>
              </a:buClr>
              <a:buSzPct val="70000"/>
              <a:defRPr/>
            </a:pPr>
            <a:endParaRPr lang="en-US" sz="2400" kern="0" dirty="0">
              <a:latin typeface="Arial" pitchFamily="34" charset="0"/>
              <a:cs typeface="Arial" pitchFamily="34" charset="0"/>
            </a:endParaRPr>
          </a:p>
          <a:p>
            <a:pPr marL="342900" indent="-342900" fontAlgn="base">
              <a:spcBef>
                <a:spcPct val="20000"/>
              </a:spcBef>
              <a:spcAft>
                <a:spcPct val="0"/>
              </a:spcAft>
              <a:buClr>
                <a:srgbClr val="FFCC00"/>
              </a:buClr>
              <a:buSzPct val="70000"/>
              <a:buFont typeface="Wingdings" pitchFamily="2" charset="2"/>
              <a:buChar char="n"/>
              <a:defRPr/>
            </a:pPr>
            <a:r>
              <a:rPr lang="en-US" sz="2400" kern="0" dirty="0" smtClean="0">
                <a:latin typeface="Arial" pitchFamily="34" charset="0"/>
                <a:cs typeface="Arial" pitchFamily="34" charset="0"/>
              </a:rPr>
              <a:t>Provide scientific and technical </a:t>
            </a:r>
            <a:r>
              <a:rPr lang="en-US" sz="2400" dirty="0" smtClean="0">
                <a:latin typeface="Arial" pitchFamily="34" charset="0"/>
                <a:cs typeface="Arial" pitchFamily="34" charset="0"/>
              </a:rPr>
              <a:t>support for conservation for the entire range of a priority species or groups of species.</a:t>
            </a:r>
          </a:p>
          <a:p>
            <a:pPr marL="342900" indent="-342900" fontAlgn="base">
              <a:spcBef>
                <a:spcPct val="20000"/>
              </a:spcBef>
              <a:spcAft>
                <a:spcPct val="0"/>
              </a:spcAft>
              <a:buClr>
                <a:srgbClr val="FFCC00"/>
              </a:buClr>
              <a:buSzPct val="70000"/>
              <a:defRPr/>
            </a:pPr>
            <a:endParaRPr lang="en-US" sz="2400" dirty="0" smtClean="0">
              <a:latin typeface="Arial" pitchFamily="34" charset="0"/>
              <a:cs typeface="Arial" pitchFamily="34" charset="0"/>
            </a:endParaRPr>
          </a:p>
          <a:p>
            <a:pPr marL="342900" indent="-342900" fontAlgn="base">
              <a:spcBef>
                <a:spcPct val="20000"/>
              </a:spcBef>
              <a:spcAft>
                <a:spcPct val="0"/>
              </a:spcAft>
              <a:buClr>
                <a:srgbClr val="FFCC00"/>
              </a:buClr>
              <a:buSzPct val="70000"/>
              <a:buFont typeface="Wingdings" pitchFamily="2" charset="2"/>
              <a:buChar char="n"/>
              <a:defRPr/>
            </a:pPr>
            <a:r>
              <a:rPr lang="en-US" sz="2400" dirty="0" smtClean="0">
                <a:latin typeface="Arial" pitchFamily="34" charset="0"/>
                <a:cs typeface="Arial" pitchFamily="34" charset="0"/>
              </a:rPr>
              <a:t>Support biological planning, conservation design, research, and inventory and monitoring programs through partner engagement and shared resources. </a:t>
            </a:r>
          </a:p>
          <a:p>
            <a:pPr marL="342900" indent="-342900" fontAlgn="base">
              <a:spcBef>
                <a:spcPct val="20000"/>
              </a:spcBef>
              <a:spcAft>
                <a:spcPct val="0"/>
              </a:spcAft>
              <a:buClr>
                <a:srgbClr val="FFCC00"/>
              </a:buClr>
              <a:buSzPct val="70000"/>
              <a:buFont typeface="Wingdings" pitchFamily="2" charset="2"/>
              <a:buChar char="n"/>
              <a:defRPr/>
            </a:pPr>
            <a:endParaRPr lang="en-US" sz="2800" kern="0" dirty="0" smtClean="0">
              <a:solidFill>
                <a:srgbClr val="FFFFFF"/>
              </a:solidFill>
            </a:endParaRPr>
          </a:p>
        </p:txBody>
      </p:sp>
      <p:sp>
        <p:nvSpPr>
          <p:cNvPr id="2" name="TextBox 1"/>
          <p:cNvSpPr txBox="1"/>
          <p:nvPr/>
        </p:nvSpPr>
        <p:spPr>
          <a:xfrm>
            <a:off x="1302424" y="152400"/>
            <a:ext cx="6219972" cy="1077218"/>
          </a:xfrm>
          <a:prstGeom prst="rect">
            <a:avLst/>
          </a:prstGeom>
          <a:noFill/>
        </p:spPr>
        <p:txBody>
          <a:bodyPr wrap="none" rtlCol="0">
            <a:spAutoFit/>
          </a:bodyPr>
          <a:lstStyle/>
          <a:p>
            <a:pPr algn="ctr"/>
            <a:r>
              <a:rPr lang="en-US" sz="3200" dirty="0" smtClean="0">
                <a:latin typeface="Arial" pitchFamily="34" charset="0"/>
                <a:cs typeface="Arial" pitchFamily="34" charset="0"/>
              </a:rPr>
              <a:t>LCCs, SHC and </a:t>
            </a:r>
          </a:p>
          <a:p>
            <a:pPr algn="ctr"/>
            <a:r>
              <a:rPr lang="en-US" sz="3200" dirty="0" smtClean="0">
                <a:latin typeface="Arial" pitchFamily="34" charset="0"/>
                <a:cs typeface="Arial" pitchFamily="34" charset="0"/>
              </a:rPr>
              <a:t>Landscape Conservation Design</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8518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7000"/>
                    </a14:imgEffect>
                  </a14:imgLayer>
                </a14:imgProps>
              </a:ext>
              <a:ext uri="{28A0092B-C50C-407E-A947-70E740481C1C}">
                <a14:useLocalDpi xmlns:a14="http://schemas.microsoft.com/office/drawing/2010/main" val="0"/>
              </a:ext>
            </a:extLst>
          </a:blip>
          <a:stretch>
            <a:fillRect/>
          </a:stretch>
        </p:blipFill>
        <p:spPr>
          <a:xfrm>
            <a:off x="1611443" y="761999"/>
            <a:ext cx="7532557" cy="6061711"/>
          </a:xfrm>
          <a:prstGeom prst="rect">
            <a:avLst/>
          </a:prstGeom>
        </p:spPr>
      </p:pic>
      <p:sp>
        <p:nvSpPr>
          <p:cNvPr id="12" name="TextBox 1"/>
          <p:cNvSpPr txBox="1">
            <a:spLocks noChangeArrowheads="1"/>
          </p:cNvSpPr>
          <p:nvPr/>
        </p:nvSpPr>
        <p:spPr bwMode="auto">
          <a:xfrm>
            <a:off x="-13447" y="822067"/>
            <a:ext cx="91440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en-US" sz="2400" b="1" dirty="0" smtClean="0">
                <a:solidFill>
                  <a:srgbClr val="000000"/>
                </a:solidFill>
                <a:latin typeface="Arial" pitchFamily="34" charset="0"/>
                <a:cs typeface="Arial" pitchFamily="34" charset="0"/>
              </a:rPr>
              <a:t>Fiscal Years 2011/2012:</a:t>
            </a:r>
            <a:endParaRPr lang="en-US" sz="2400" b="1" dirty="0">
              <a:solidFill>
                <a:srgbClr val="000000"/>
              </a:solidFill>
              <a:latin typeface="Arial" pitchFamily="34" charset="0"/>
              <a:cs typeface="Arial" pitchFamily="34" charset="0"/>
            </a:endParaRPr>
          </a:p>
          <a:p>
            <a:endParaRPr lang="en-US" sz="1000" b="1" dirty="0" smtClean="0">
              <a:solidFill>
                <a:srgbClr val="000000"/>
              </a:solidFill>
              <a:latin typeface="Arial" pitchFamily="34" charset="0"/>
              <a:cs typeface="Arial" pitchFamily="34" charset="0"/>
            </a:endParaRPr>
          </a:p>
          <a:p>
            <a:pPr marL="342900" indent="-342900">
              <a:buFont typeface="Arial" panose="020B0604020202020204" pitchFamily="34" charset="0"/>
              <a:buChar char="•"/>
            </a:pPr>
            <a:r>
              <a:rPr lang="en-US" sz="2400" dirty="0" smtClean="0"/>
              <a:t>The GPLCC endorsed using </a:t>
            </a:r>
            <a:r>
              <a:rPr lang="en-US" sz="2400" dirty="0"/>
              <a:t>priority </a:t>
            </a:r>
            <a:r>
              <a:rPr lang="en-US" sz="2400" dirty="0" smtClean="0"/>
              <a:t>species as indicators of </a:t>
            </a:r>
            <a:r>
              <a:rPr lang="en-US" sz="2400" dirty="0"/>
              <a:t>habitat type </a:t>
            </a:r>
            <a:r>
              <a:rPr lang="en-US" sz="2400" dirty="0" smtClean="0"/>
              <a:t>or </a:t>
            </a:r>
            <a:r>
              <a:rPr lang="en-US" sz="2400" dirty="0"/>
              <a:t>guild of </a:t>
            </a:r>
            <a:r>
              <a:rPr lang="en-US" sz="2400" dirty="0" smtClean="0"/>
              <a:t>species.   </a:t>
            </a:r>
          </a:p>
          <a:p>
            <a:pPr marL="171450" indent="-17145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smtClean="0"/>
              <a:t>The presence of </a:t>
            </a:r>
            <a:r>
              <a:rPr lang="en-US" sz="2400" dirty="0"/>
              <a:t>indicator </a:t>
            </a:r>
            <a:r>
              <a:rPr lang="en-US" sz="2400" dirty="0" smtClean="0"/>
              <a:t>species denotes specific conditions, structure </a:t>
            </a:r>
            <a:r>
              <a:rPr lang="en-US" sz="2400" dirty="0"/>
              <a:t>and function of </a:t>
            </a:r>
            <a:r>
              <a:rPr lang="en-US" sz="2400" dirty="0" smtClean="0"/>
              <a:t>habitats </a:t>
            </a:r>
            <a:r>
              <a:rPr lang="en-US" sz="2400" dirty="0"/>
              <a:t>within the </a:t>
            </a:r>
            <a:r>
              <a:rPr lang="en-US" sz="2400" dirty="0" smtClean="0"/>
              <a:t>GPLCC.  </a:t>
            </a:r>
          </a:p>
          <a:p>
            <a:pPr marL="171450" indent="-171450">
              <a:buFont typeface="Arial" panose="020B0604020202020204" pitchFamily="34" charset="0"/>
              <a:buChar char="•"/>
            </a:pPr>
            <a:endParaRPr lang="en-US" sz="1000" dirty="0"/>
          </a:p>
          <a:p>
            <a:pPr marL="342900" indent="-342900">
              <a:buFont typeface="Arial" panose="020B0604020202020204" pitchFamily="34" charset="0"/>
              <a:buChar char="•"/>
            </a:pPr>
            <a:r>
              <a:rPr lang="en-US" sz="2400" dirty="0"/>
              <a:t>R</a:t>
            </a:r>
            <a:r>
              <a:rPr lang="en-US" sz="2400" dirty="0" smtClean="0"/>
              <a:t>esearch </a:t>
            </a:r>
            <a:r>
              <a:rPr lang="en-US" sz="2400" dirty="0"/>
              <a:t>and monitoring of the habitats and life cycles </a:t>
            </a:r>
            <a:r>
              <a:rPr lang="en-US" sz="2400" dirty="0" smtClean="0"/>
              <a:t>of indicator </a:t>
            </a:r>
            <a:r>
              <a:rPr lang="en-US" sz="2400" dirty="0"/>
              <a:t>species </a:t>
            </a:r>
            <a:r>
              <a:rPr lang="en-US" sz="2400" dirty="0" smtClean="0"/>
              <a:t>will </a:t>
            </a:r>
            <a:r>
              <a:rPr lang="en-US" sz="2400" dirty="0"/>
              <a:t>benefit </a:t>
            </a:r>
            <a:r>
              <a:rPr lang="en-US" sz="2400" dirty="0" smtClean="0"/>
              <a:t>other species. </a:t>
            </a:r>
          </a:p>
          <a:p>
            <a:endParaRPr lang="en-US" sz="2400" dirty="0" smtClean="0"/>
          </a:p>
          <a:p>
            <a:r>
              <a:rPr lang="en-US" sz="2400" dirty="0" smtClean="0"/>
              <a:t>	</a:t>
            </a:r>
            <a:r>
              <a:rPr lang="en-US" sz="2400" b="1" dirty="0" smtClean="0"/>
              <a:t>Species</a:t>
            </a:r>
            <a:r>
              <a:rPr lang="en-US" sz="2400" dirty="0" smtClean="0"/>
              <a:t>			</a:t>
            </a:r>
            <a:r>
              <a:rPr lang="en-US" sz="2400" b="1" dirty="0" smtClean="0"/>
              <a:t>Habitat</a:t>
            </a:r>
            <a:endParaRPr lang="en-US" sz="2400" b="1" dirty="0"/>
          </a:p>
          <a:p>
            <a:r>
              <a:rPr lang="en-US" sz="2000" dirty="0" smtClean="0"/>
              <a:t>Arkansas River Shiner:  		Prairie Rivers and Streams</a:t>
            </a:r>
          </a:p>
          <a:p>
            <a:r>
              <a:rPr lang="en-US" sz="2000" dirty="0" smtClean="0"/>
              <a:t>Northern Pintail:		Playas</a:t>
            </a:r>
          </a:p>
          <a:p>
            <a:r>
              <a:rPr lang="en-US" sz="2000" dirty="0" smtClean="0"/>
              <a:t>Lesser Prairie-Chicken:		Grasslands, Shrub lands, Savannahs, Dunes</a:t>
            </a:r>
          </a:p>
          <a:p>
            <a:r>
              <a:rPr lang="en-US" sz="2000" dirty="0" smtClean="0"/>
              <a:t>Snowy Plover:			Saline Wetlands</a:t>
            </a:r>
          </a:p>
          <a:p>
            <a:r>
              <a:rPr lang="en-US" sz="2000" dirty="0" smtClean="0"/>
              <a:t>Black-tailed Prairie Dog:	Grasslands</a:t>
            </a:r>
            <a:endParaRPr lang="en-US" sz="2000" dirty="0" smtClean="0">
              <a:solidFill>
                <a:srgbClr val="000000"/>
              </a:solidFill>
              <a:latin typeface="Arial" pitchFamily="34" charset="0"/>
              <a:cs typeface="Arial" pitchFamily="34" charset="0"/>
            </a:endParaRPr>
          </a:p>
          <a:p>
            <a:endParaRPr lang="en-US" sz="2000" i="1" dirty="0">
              <a:solidFill>
                <a:srgbClr val="000000"/>
              </a:solidFill>
              <a:latin typeface="Arial" pitchFamily="34" charset="0"/>
              <a:cs typeface="Arial" pitchFamily="34" charset="0"/>
            </a:endParaRPr>
          </a:p>
        </p:txBody>
      </p:sp>
      <p:sp>
        <p:nvSpPr>
          <p:cNvPr id="2" name="TextBox 1"/>
          <p:cNvSpPr txBox="1"/>
          <p:nvPr/>
        </p:nvSpPr>
        <p:spPr>
          <a:xfrm>
            <a:off x="304645" y="158686"/>
            <a:ext cx="7928774" cy="584775"/>
          </a:xfrm>
          <a:prstGeom prst="rect">
            <a:avLst/>
          </a:prstGeom>
          <a:noFill/>
        </p:spPr>
        <p:txBody>
          <a:bodyPr wrap="none" rtlCol="0">
            <a:spAutoFit/>
          </a:bodyPr>
          <a:lstStyle/>
          <a:p>
            <a:r>
              <a:rPr lang="en-US" sz="3200" b="1" dirty="0" smtClean="0">
                <a:latin typeface="Arial" pitchFamily="34" charset="0"/>
                <a:cs typeface="Arial" pitchFamily="34" charset="0"/>
              </a:rPr>
              <a:t>Review of GPLCC Science Prioritization</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83615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100000">
              <a:srgbClr val="2D5A87">
                <a:lumMod val="90000"/>
                <a:lumOff val="10000"/>
                <a:alpha val="17000"/>
              </a:srgbClr>
            </a:gs>
            <a:gs pos="100000">
              <a:srgbClr val="006699"/>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838200"/>
            <a:ext cx="4933950" cy="6019800"/>
          </a:xfrm>
          <a:prstGeom prst="rect">
            <a:avLst/>
          </a:prstGeom>
        </p:spPr>
      </p:pic>
      <p:sp>
        <p:nvSpPr>
          <p:cNvPr id="8" name="TextBox 7"/>
          <p:cNvSpPr txBox="1"/>
          <p:nvPr/>
        </p:nvSpPr>
        <p:spPr>
          <a:xfrm>
            <a:off x="5105400" y="9525"/>
            <a:ext cx="3886200" cy="6801862"/>
          </a:xfrm>
          <a:prstGeom prst="rect">
            <a:avLst/>
          </a:prstGeom>
          <a:noFill/>
        </p:spPr>
        <p:txBody>
          <a:bodyPr wrap="square" rtlCol="0">
            <a:spAutoFit/>
          </a:bodyPr>
          <a:lstStyle/>
          <a:p>
            <a:pPr fontAlgn="auto">
              <a:spcBef>
                <a:spcPts val="0"/>
              </a:spcBef>
              <a:spcAft>
                <a:spcPts val="0"/>
              </a:spcAft>
            </a:pPr>
            <a:r>
              <a:rPr lang="en-US" b="1" u="sng" dirty="0" smtClean="0">
                <a:solidFill>
                  <a:srgbClr val="000000"/>
                </a:solidFill>
                <a:latin typeface="Georgia"/>
              </a:rPr>
              <a:t>Landscape Scale Stressors:</a:t>
            </a:r>
          </a:p>
          <a:p>
            <a:pPr fontAlgn="auto">
              <a:spcBef>
                <a:spcPts val="0"/>
              </a:spcBef>
              <a:spcAft>
                <a:spcPts val="0"/>
              </a:spcAft>
            </a:pPr>
            <a:r>
              <a:rPr lang="en-US" dirty="0" smtClean="0">
                <a:solidFill>
                  <a:srgbClr val="000000"/>
                </a:solidFill>
                <a:latin typeface="Georgia"/>
              </a:rPr>
              <a:t>Changing Precipitation Patterns</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Extended drought</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Intense storm </a:t>
            </a:r>
            <a:r>
              <a:rPr lang="en-US" dirty="0">
                <a:solidFill>
                  <a:srgbClr val="000000"/>
                </a:solidFill>
                <a:latin typeface="Georgia"/>
              </a:rPr>
              <a:t>e</a:t>
            </a:r>
            <a:r>
              <a:rPr lang="en-US" dirty="0" smtClean="0">
                <a:solidFill>
                  <a:srgbClr val="000000"/>
                </a:solidFill>
                <a:latin typeface="Georgia"/>
              </a:rPr>
              <a:t>vents</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Early snowmelt / runoff</a:t>
            </a:r>
          </a:p>
          <a:p>
            <a:pPr fontAlgn="auto">
              <a:spcBef>
                <a:spcPts val="0"/>
              </a:spcBef>
              <a:spcAft>
                <a:spcPts val="0"/>
              </a:spcAft>
            </a:pPr>
            <a:endParaRPr lang="en-US" sz="1000" dirty="0">
              <a:solidFill>
                <a:srgbClr val="000000"/>
              </a:solidFill>
              <a:latin typeface="Georgia"/>
            </a:endParaRPr>
          </a:p>
          <a:p>
            <a:pPr fontAlgn="auto">
              <a:spcBef>
                <a:spcPts val="0"/>
              </a:spcBef>
              <a:spcAft>
                <a:spcPts val="0"/>
              </a:spcAft>
            </a:pPr>
            <a:r>
              <a:rPr lang="en-US" b="1" u="sng" dirty="0" smtClean="0">
                <a:solidFill>
                  <a:srgbClr val="000000"/>
                </a:solidFill>
                <a:latin typeface="Georgia"/>
              </a:rPr>
              <a:t>Regional Scale Impacts:</a:t>
            </a:r>
          </a:p>
          <a:p>
            <a:pPr fontAlgn="auto">
              <a:spcBef>
                <a:spcPts val="0"/>
              </a:spcBef>
              <a:spcAft>
                <a:spcPts val="0"/>
              </a:spcAft>
            </a:pPr>
            <a:r>
              <a:rPr lang="en-US" dirty="0" smtClean="0">
                <a:solidFill>
                  <a:srgbClr val="000000"/>
                </a:solidFill>
                <a:latin typeface="Georgia"/>
              </a:rPr>
              <a:t>Changes</a:t>
            </a:r>
            <a:r>
              <a:rPr lang="en-US" dirty="0">
                <a:solidFill>
                  <a:srgbClr val="000000"/>
                </a:solidFill>
                <a:latin typeface="Georgia"/>
              </a:rPr>
              <a:t> </a:t>
            </a:r>
            <a:r>
              <a:rPr lang="en-US" dirty="0" smtClean="0">
                <a:solidFill>
                  <a:srgbClr val="000000"/>
                </a:solidFill>
                <a:latin typeface="Georgia"/>
              </a:rPr>
              <a:t>in River Hydrology</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Timing</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Frequency</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Duration</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Magnitude</a:t>
            </a:r>
          </a:p>
          <a:p>
            <a:pPr marL="285750" indent="-285750" fontAlgn="auto">
              <a:spcBef>
                <a:spcPts val="0"/>
              </a:spcBef>
              <a:spcAft>
                <a:spcPts val="0"/>
              </a:spcAft>
              <a:buFont typeface="Arial" pitchFamily="34" charset="0"/>
              <a:buChar char="•"/>
            </a:pPr>
            <a:endParaRPr lang="en-US" sz="1000" b="1" u="sng" dirty="0">
              <a:solidFill>
                <a:srgbClr val="000000"/>
              </a:solidFill>
              <a:latin typeface="Georgia"/>
            </a:endParaRPr>
          </a:p>
          <a:p>
            <a:pPr fontAlgn="auto">
              <a:spcBef>
                <a:spcPts val="0"/>
              </a:spcBef>
              <a:spcAft>
                <a:spcPts val="0"/>
              </a:spcAft>
            </a:pPr>
            <a:r>
              <a:rPr lang="en-US" b="1" u="sng" dirty="0" smtClean="0">
                <a:solidFill>
                  <a:srgbClr val="000000"/>
                </a:solidFill>
                <a:latin typeface="Georgia"/>
              </a:rPr>
              <a:t>Watershed Scale Impacts:</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Changes in surface water/groundwater interactions </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Water-quality degradation</a:t>
            </a:r>
          </a:p>
          <a:p>
            <a:pPr fontAlgn="auto">
              <a:spcBef>
                <a:spcPts val="0"/>
              </a:spcBef>
              <a:spcAft>
                <a:spcPts val="0"/>
              </a:spcAft>
            </a:pPr>
            <a:endParaRPr lang="en-US" sz="1000" dirty="0">
              <a:solidFill>
                <a:srgbClr val="000000"/>
              </a:solidFill>
              <a:latin typeface="Georgia"/>
            </a:endParaRPr>
          </a:p>
          <a:p>
            <a:pPr fontAlgn="auto">
              <a:spcBef>
                <a:spcPts val="0"/>
              </a:spcBef>
              <a:spcAft>
                <a:spcPts val="0"/>
              </a:spcAft>
            </a:pPr>
            <a:r>
              <a:rPr lang="en-US" b="1" u="sng" dirty="0" smtClean="0">
                <a:solidFill>
                  <a:srgbClr val="000000"/>
                </a:solidFill>
                <a:latin typeface="Georgia"/>
              </a:rPr>
              <a:t>Habitat Scale Impacts:</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Altered geomorphology</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Channel/floodplain </a:t>
            </a:r>
            <a:r>
              <a:rPr lang="en-US" dirty="0">
                <a:solidFill>
                  <a:srgbClr val="000000"/>
                </a:solidFill>
                <a:latin typeface="Georgia"/>
              </a:rPr>
              <a:t>d</a:t>
            </a:r>
            <a:r>
              <a:rPr lang="en-US" dirty="0" smtClean="0">
                <a:solidFill>
                  <a:srgbClr val="000000"/>
                </a:solidFill>
                <a:latin typeface="Georgia"/>
              </a:rPr>
              <a:t>isconnect</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Fragmentation</a:t>
            </a:r>
          </a:p>
          <a:p>
            <a:pPr fontAlgn="auto">
              <a:spcBef>
                <a:spcPts val="0"/>
              </a:spcBef>
              <a:spcAft>
                <a:spcPts val="0"/>
              </a:spcAft>
            </a:pPr>
            <a:endParaRPr lang="en-US" sz="1000" dirty="0">
              <a:solidFill>
                <a:srgbClr val="000000"/>
              </a:solidFill>
              <a:latin typeface="Georgia"/>
            </a:endParaRPr>
          </a:p>
          <a:p>
            <a:pPr fontAlgn="auto">
              <a:spcBef>
                <a:spcPts val="0"/>
              </a:spcBef>
              <a:spcAft>
                <a:spcPts val="0"/>
              </a:spcAft>
            </a:pPr>
            <a:r>
              <a:rPr lang="en-US" b="1" u="sng" dirty="0" smtClean="0">
                <a:solidFill>
                  <a:srgbClr val="000000"/>
                </a:solidFill>
                <a:latin typeface="Georgia"/>
              </a:rPr>
              <a:t>Species Scale Impacts:</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Elimination of spawning </a:t>
            </a:r>
            <a:r>
              <a:rPr lang="en-US" dirty="0">
                <a:solidFill>
                  <a:srgbClr val="000000"/>
                </a:solidFill>
                <a:latin typeface="Georgia"/>
              </a:rPr>
              <a:t>a</a:t>
            </a:r>
            <a:r>
              <a:rPr lang="en-US" dirty="0" smtClean="0">
                <a:solidFill>
                  <a:srgbClr val="000000"/>
                </a:solidFill>
                <a:latin typeface="Georgia"/>
              </a:rPr>
              <a:t>reas</a:t>
            </a:r>
          </a:p>
          <a:p>
            <a:pPr marL="285750" indent="-285750" fontAlgn="auto">
              <a:spcBef>
                <a:spcPts val="0"/>
              </a:spcBef>
              <a:spcAft>
                <a:spcPts val="0"/>
              </a:spcAft>
              <a:buFont typeface="Arial" pitchFamily="34" charset="0"/>
              <a:buChar char="•"/>
            </a:pPr>
            <a:r>
              <a:rPr lang="en-US" dirty="0" smtClean="0">
                <a:solidFill>
                  <a:srgbClr val="000000"/>
                </a:solidFill>
                <a:latin typeface="Georgia"/>
              </a:rPr>
              <a:t>Barriers to migration</a:t>
            </a:r>
          </a:p>
        </p:txBody>
      </p:sp>
      <p:sp>
        <p:nvSpPr>
          <p:cNvPr id="9" name="TextBox 8"/>
          <p:cNvSpPr txBox="1"/>
          <p:nvPr/>
        </p:nvSpPr>
        <p:spPr>
          <a:xfrm>
            <a:off x="0" y="9525"/>
            <a:ext cx="4953000" cy="707886"/>
          </a:xfrm>
          <a:prstGeom prst="rect">
            <a:avLst/>
          </a:prstGeom>
          <a:noFill/>
        </p:spPr>
        <p:txBody>
          <a:bodyPr wrap="square" rtlCol="0">
            <a:spAutoFit/>
          </a:bodyPr>
          <a:lstStyle/>
          <a:p>
            <a:pPr algn="ctr" fontAlgn="auto">
              <a:spcBef>
                <a:spcPts val="0"/>
              </a:spcBef>
              <a:spcAft>
                <a:spcPts val="0"/>
              </a:spcAft>
            </a:pPr>
            <a:r>
              <a:rPr lang="en-US" sz="2000" b="1" dirty="0" smtClean="0">
                <a:solidFill>
                  <a:srgbClr val="000000"/>
                </a:solidFill>
                <a:latin typeface="Georgia"/>
              </a:rPr>
              <a:t>Understanding Landscape Scale Stressors on Habitats and Species</a:t>
            </a:r>
            <a:endParaRPr lang="en-US" sz="2000" b="1" dirty="0">
              <a:solidFill>
                <a:srgbClr val="000000"/>
              </a:solidFill>
              <a:latin typeface="Georgia"/>
            </a:endParaRPr>
          </a:p>
        </p:txBody>
      </p:sp>
    </p:spTree>
    <p:extLst>
      <p:ext uri="{BB962C8B-B14F-4D97-AF65-F5344CB8AC3E}">
        <p14:creationId xmlns:p14="http://schemas.microsoft.com/office/powerpoint/2010/main" val="4203086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1611443" y="761999"/>
            <a:ext cx="7532557" cy="6061711"/>
          </a:xfrm>
          <a:prstGeom prst="rect">
            <a:avLst/>
          </a:prstGeom>
        </p:spPr>
      </p:pic>
      <p:sp>
        <p:nvSpPr>
          <p:cNvPr id="7" name="TextBox 6"/>
          <p:cNvSpPr txBox="1">
            <a:spLocks noChangeArrowheads="1"/>
          </p:cNvSpPr>
          <p:nvPr/>
        </p:nvSpPr>
        <p:spPr bwMode="auto">
          <a:xfrm>
            <a:off x="0" y="-476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en-US" sz="3600" b="1" dirty="0" smtClean="0">
                <a:solidFill>
                  <a:srgbClr val="000000"/>
                </a:solidFill>
                <a:latin typeface="Arial" charset="0"/>
                <a:cs typeface="Arial" charset="0"/>
              </a:rPr>
              <a:t>FY 2013 Science Priorities </a:t>
            </a:r>
            <a:endParaRPr lang="en-US" sz="3600" b="1" dirty="0">
              <a:solidFill>
                <a:srgbClr val="000000"/>
              </a:solidFill>
              <a:latin typeface="Arial" charset="0"/>
              <a:cs typeface="Arial" charset="0"/>
            </a:endParaRPr>
          </a:p>
        </p:txBody>
      </p:sp>
      <p:sp>
        <p:nvSpPr>
          <p:cNvPr id="9" name="TextBox 5"/>
          <p:cNvSpPr txBox="1">
            <a:spLocks noChangeArrowheads="1"/>
          </p:cNvSpPr>
          <p:nvPr/>
        </p:nvSpPr>
        <p:spPr bwMode="auto">
          <a:xfrm>
            <a:off x="-28576" y="838200"/>
            <a:ext cx="9172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endParaRPr lang="en-US" sz="1200" dirty="0" smtClean="0">
              <a:solidFill>
                <a:srgbClr val="000000"/>
              </a:solidFill>
              <a:latin typeface="Arial" charset="0"/>
              <a:cs typeface="Arial" charset="0"/>
            </a:endParaRPr>
          </a:p>
          <a:p>
            <a:endParaRPr lang="en-US" sz="2400" b="1" dirty="0">
              <a:solidFill>
                <a:srgbClr val="000000"/>
              </a:solidFill>
              <a:latin typeface="Arial" pitchFamily="34" charset="0"/>
              <a:cs typeface="Arial" pitchFamily="34" charset="0"/>
            </a:endParaRPr>
          </a:p>
        </p:txBody>
      </p:sp>
      <p:sp>
        <p:nvSpPr>
          <p:cNvPr id="2" name="Rectangle 1"/>
          <p:cNvSpPr/>
          <p:nvPr/>
        </p:nvSpPr>
        <p:spPr>
          <a:xfrm>
            <a:off x="609600" y="838200"/>
            <a:ext cx="7859843" cy="5364545"/>
          </a:xfrm>
          <a:prstGeom prst="rect">
            <a:avLst/>
          </a:prstGeom>
        </p:spPr>
        <p:txBody>
          <a:bodyPr wrap="square">
            <a:spAutoFit/>
          </a:bodyPr>
          <a:lstStyle/>
          <a:p>
            <a:pPr marR="0" lvl="0">
              <a:lnSpc>
                <a:spcPct val="115000"/>
              </a:lnSpc>
              <a:spcBef>
                <a:spcPts val="0"/>
              </a:spcBef>
              <a:spcAft>
                <a:spcPts val="300"/>
              </a:spcAft>
            </a:pPr>
            <a:r>
              <a:rPr lang="en-US" sz="3600" b="1" dirty="0" smtClean="0">
                <a:latin typeface="Times New Roman" pitchFamily="18" charset="0"/>
                <a:ea typeface="Calibri"/>
                <a:cs typeface="Times New Roman" pitchFamily="18" charset="0"/>
              </a:rPr>
              <a:t>Playas</a:t>
            </a:r>
            <a:endParaRPr lang="en-US" sz="3600" b="1" dirty="0" smtClean="0">
              <a:latin typeface="Times New Roman" pitchFamily="18" charset="0"/>
              <a:ea typeface="Calibri"/>
              <a:cs typeface="Times New Roman" pitchFamily="18" charset="0"/>
            </a:endParaRPr>
          </a:p>
          <a:p>
            <a:pPr marR="0" lvl="0">
              <a:lnSpc>
                <a:spcPct val="115000"/>
              </a:lnSpc>
              <a:spcBef>
                <a:spcPts val="0"/>
              </a:spcBef>
              <a:spcAft>
                <a:spcPts val="300"/>
              </a:spcAft>
            </a:pPr>
            <a:endParaRPr lang="en-US" sz="1000" dirty="0" smtClean="0">
              <a:latin typeface="Times New Roman" pitchFamily="18" charset="0"/>
              <a:ea typeface="Calibri"/>
              <a:cs typeface="Times New Roman" pitchFamily="18" charset="0"/>
            </a:endParaRPr>
          </a:p>
          <a:p>
            <a:pPr marL="285750" marR="0" lvl="0" indent="-285750">
              <a:lnSpc>
                <a:spcPct val="115000"/>
              </a:lnSpc>
              <a:spcBef>
                <a:spcPts val="0"/>
              </a:spcBef>
              <a:spcAft>
                <a:spcPts val="300"/>
              </a:spcAft>
              <a:buFont typeface="Arial" pitchFamily="34" charset="0"/>
              <a:buChar char="•"/>
            </a:pPr>
            <a:r>
              <a:rPr lang="en-US" sz="2400" dirty="0" smtClean="0">
                <a:latin typeface="Times New Roman" pitchFamily="18" charset="0"/>
                <a:ea typeface="Calibri"/>
                <a:cs typeface="Times New Roman" pitchFamily="18" charset="0"/>
              </a:rPr>
              <a:t>Grass </a:t>
            </a:r>
            <a:r>
              <a:rPr lang="en-US" sz="2400" dirty="0">
                <a:latin typeface="Times New Roman" pitchFamily="18" charset="0"/>
                <a:ea typeface="Calibri"/>
                <a:cs typeface="Times New Roman" pitchFamily="18" charset="0"/>
              </a:rPr>
              <a:t>plantings and buffers – </a:t>
            </a:r>
            <a:endParaRPr lang="en-US" sz="2400" dirty="0" smtClean="0">
              <a:latin typeface="Times New Roman" pitchFamily="18" charset="0"/>
              <a:ea typeface="Calibri"/>
              <a:cs typeface="Times New Roman" pitchFamily="18" charset="0"/>
            </a:endParaRPr>
          </a:p>
          <a:p>
            <a:pPr marR="0" lvl="0">
              <a:lnSpc>
                <a:spcPct val="115000"/>
              </a:lnSpc>
              <a:spcBef>
                <a:spcPts val="0"/>
              </a:spcBef>
              <a:spcAft>
                <a:spcPts val="300"/>
              </a:spcAft>
            </a:pPr>
            <a:r>
              <a:rPr lang="en-US" sz="2000" dirty="0" smtClean="0">
                <a:latin typeface="Times New Roman" pitchFamily="18" charset="0"/>
                <a:ea typeface="Calibri"/>
                <a:cs typeface="Times New Roman" pitchFamily="18" charset="0"/>
              </a:rPr>
              <a:t>     Which </a:t>
            </a:r>
            <a:r>
              <a:rPr lang="en-US" sz="2000" dirty="0">
                <a:latin typeface="Times New Roman" pitchFamily="18" charset="0"/>
                <a:ea typeface="Calibri"/>
                <a:cs typeface="Times New Roman" pitchFamily="18" charset="0"/>
              </a:rPr>
              <a:t>are most effective in relation to: a) </a:t>
            </a:r>
            <a:r>
              <a:rPr lang="en-US" sz="2000" dirty="0" smtClean="0">
                <a:latin typeface="Times New Roman" pitchFamily="18" charset="0"/>
                <a:ea typeface="Calibri"/>
                <a:cs typeface="Times New Roman" pitchFamily="18" charset="0"/>
              </a:rPr>
              <a:t>establishment of native grasses b</a:t>
            </a:r>
            <a:r>
              <a:rPr lang="en-US" sz="2000" dirty="0">
                <a:latin typeface="Times New Roman" pitchFamily="18" charset="0"/>
                <a:ea typeface="Calibri"/>
                <a:cs typeface="Times New Roman" pitchFamily="18" charset="0"/>
              </a:rPr>
              <a:t>) facilitating natural </a:t>
            </a:r>
            <a:r>
              <a:rPr lang="en-US" sz="2000" dirty="0" smtClean="0">
                <a:latin typeface="Times New Roman" pitchFamily="18" charset="0"/>
                <a:ea typeface="Calibri"/>
                <a:cs typeface="Times New Roman" pitchFamily="18" charset="0"/>
              </a:rPr>
              <a:t>inundation, </a:t>
            </a:r>
            <a:r>
              <a:rPr lang="en-US" sz="2000" dirty="0">
                <a:latin typeface="Times New Roman" pitchFamily="18" charset="0"/>
                <a:ea typeface="Calibri"/>
                <a:cs typeface="Times New Roman" pitchFamily="18" charset="0"/>
              </a:rPr>
              <a:t>c) preventing </a:t>
            </a:r>
            <a:r>
              <a:rPr lang="en-US" sz="2000" dirty="0" smtClean="0">
                <a:latin typeface="Times New Roman" pitchFamily="18" charset="0"/>
                <a:ea typeface="Calibri"/>
                <a:cs typeface="Times New Roman" pitchFamily="18" charset="0"/>
              </a:rPr>
              <a:t>sedimentation, </a:t>
            </a:r>
            <a:r>
              <a:rPr lang="en-US" sz="2000" dirty="0">
                <a:latin typeface="Times New Roman" pitchFamily="18" charset="0"/>
                <a:ea typeface="Calibri"/>
                <a:cs typeface="Times New Roman" pitchFamily="18" charset="0"/>
              </a:rPr>
              <a:t>and, d) </a:t>
            </a:r>
            <a:r>
              <a:rPr lang="en-US" sz="2000" dirty="0" smtClean="0">
                <a:latin typeface="Times New Roman" pitchFamily="18" charset="0"/>
                <a:ea typeface="Calibri"/>
                <a:cs typeface="Times New Roman" pitchFamily="18" charset="0"/>
              </a:rPr>
              <a:t>altered </a:t>
            </a:r>
            <a:r>
              <a:rPr lang="en-US" sz="2000" dirty="0">
                <a:latin typeface="Times New Roman" pitchFamily="18" charset="0"/>
                <a:ea typeface="Calibri"/>
                <a:cs typeface="Times New Roman" pitchFamily="18" charset="0"/>
              </a:rPr>
              <a:t>or managed </a:t>
            </a:r>
            <a:r>
              <a:rPr lang="en-US" sz="2000" dirty="0" smtClean="0">
                <a:latin typeface="Times New Roman" pitchFamily="18" charset="0"/>
                <a:ea typeface="Calibri"/>
                <a:cs typeface="Times New Roman" pitchFamily="18" charset="0"/>
              </a:rPr>
              <a:t>optimally.</a:t>
            </a:r>
          </a:p>
          <a:p>
            <a:pPr marL="285750" marR="0" lvl="0" indent="-285750">
              <a:lnSpc>
                <a:spcPct val="115000"/>
              </a:lnSpc>
              <a:spcBef>
                <a:spcPts val="0"/>
              </a:spcBef>
              <a:spcAft>
                <a:spcPts val="300"/>
              </a:spcAft>
              <a:buFont typeface="Arial" pitchFamily="34" charset="0"/>
              <a:buChar char="•"/>
            </a:pPr>
            <a:endParaRPr lang="en-US" sz="2000" dirty="0">
              <a:latin typeface="Times New Roman" pitchFamily="18" charset="0"/>
              <a:ea typeface="Calibri"/>
              <a:cs typeface="Times New Roman" pitchFamily="18" charset="0"/>
            </a:endParaRPr>
          </a:p>
          <a:p>
            <a:pPr marL="285750" marR="0" lvl="0" indent="-285750">
              <a:lnSpc>
                <a:spcPct val="115000"/>
              </a:lnSpc>
              <a:spcBef>
                <a:spcPts val="0"/>
              </a:spcBef>
              <a:spcAft>
                <a:spcPts val="600"/>
              </a:spcAft>
              <a:buFont typeface="Arial" pitchFamily="34" charset="0"/>
              <a:buChar char="•"/>
            </a:pPr>
            <a:r>
              <a:rPr lang="en-US" sz="2400" dirty="0">
                <a:latin typeface="Times New Roman" pitchFamily="18" charset="0"/>
                <a:ea typeface="Calibri"/>
                <a:cs typeface="Times New Roman" pitchFamily="18" charset="0"/>
              </a:rPr>
              <a:t>Number and distribution – </a:t>
            </a:r>
            <a:endParaRPr lang="en-US" sz="2400" dirty="0" smtClean="0">
              <a:latin typeface="Times New Roman" pitchFamily="18" charset="0"/>
              <a:ea typeface="Calibri"/>
              <a:cs typeface="Times New Roman" pitchFamily="18" charset="0"/>
            </a:endParaRPr>
          </a:p>
          <a:p>
            <a:pPr marR="0" lvl="0">
              <a:lnSpc>
                <a:spcPct val="115000"/>
              </a:lnSpc>
              <a:spcBef>
                <a:spcPts val="0"/>
              </a:spcBef>
              <a:spcAft>
                <a:spcPts val="600"/>
              </a:spcAft>
            </a:pPr>
            <a:r>
              <a:rPr lang="en-US" sz="2000" dirty="0">
                <a:latin typeface="Times New Roman" pitchFamily="18" charset="0"/>
                <a:ea typeface="Calibri"/>
                <a:cs typeface="Times New Roman" pitchFamily="18" charset="0"/>
              </a:rPr>
              <a:t> </a:t>
            </a:r>
            <a:r>
              <a:rPr lang="en-US" sz="2000" dirty="0" smtClean="0">
                <a:latin typeface="Times New Roman" pitchFamily="18" charset="0"/>
                <a:ea typeface="Calibri"/>
                <a:cs typeface="Times New Roman" pitchFamily="18" charset="0"/>
              </a:rPr>
              <a:t>    What </a:t>
            </a:r>
            <a:r>
              <a:rPr lang="en-US" sz="2000" dirty="0">
                <a:latin typeface="Times New Roman" pitchFamily="18" charset="0"/>
                <a:ea typeface="Calibri"/>
                <a:cs typeface="Times New Roman" pitchFamily="18" charset="0"/>
              </a:rPr>
              <a:t>number of playas, and in what spatial arrangement is necessary to support migrating and wintering wetland birds and/or other playa-dependent species</a:t>
            </a:r>
            <a:r>
              <a:rPr lang="en-US" sz="2000" dirty="0" smtClean="0">
                <a:latin typeface="Times New Roman" pitchFamily="18" charset="0"/>
                <a:ea typeface="Calibri"/>
                <a:cs typeface="Times New Roman" pitchFamily="18" charset="0"/>
              </a:rPr>
              <a:t>?</a:t>
            </a:r>
          </a:p>
          <a:p>
            <a:pPr marL="285750" marR="0" lvl="0" indent="-285750">
              <a:lnSpc>
                <a:spcPct val="115000"/>
              </a:lnSpc>
              <a:spcBef>
                <a:spcPts val="0"/>
              </a:spcBef>
              <a:spcAft>
                <a:spcPts val="600"/>
              </a:spcAft>
              <a:buFont typeface="Arial" pitchFamily="34" charset="0"/>
              <a:buChar char="•"/>
            </a:pPr>
            <a:endParaRPr lang="en-US" sz="2000" dirty="0">
              <a:latin typeface="Times New Roman" pitchFamily="18" charset="0"/>
              <a:ea typeface="Calibri"/>
              <a:cs typeface="Times New Roman" pitchFamily="18" charset="0"/>
            </a:endParaRPr>
          </a:p>
          <a:p>
            <a:pPr marL="285750" marR="0" lvl="0" indent="-285750">
              <a:lnSpc>
                <a:spcPct val="115000"/>
              </a:lnSpc>
              <a:spcBef>
                <a:spcPts val="0"/>
              </a:spcBef>
              <a:spcAft>
                <a:spcPts val="600"/>
              </a:spcAft>
              <a:buFont typeface="Arial" pitchFamily="34" charset="0"/>
              <a:buChar char="•"/>
            </a:pPr>
            <a:r>
              <a:rPr lang="en-US" sz="2000" dirty="0" smtClean="0">
                <a:latin typeface="Times New Roman" pitchFamily="18" charset="0"/>
                <a:ea typeface="Calibri"/>
                <a:cs typeface="Times New Roman" pitchFamily="18" charset="0"/>
              </a:rPr>
              <a:t>Research into the </a:t>
            </a:r>
            <a:r>
              <a:rPr lang="en-US" sz="2000" dirty="0">
                <a:latin typeface="Times New Roman" pitchFamily="18" charset="0"/>
                <a:ea typeface="Calibri"/>
                <a:cs typeface="Times New Roman" pitchFamily="18" charset="0"/>
              </a:rPr>
              <a:t>socioeconomic impediments to playa conservation</a:t>
            </a:r>
          </a:p>
        </p:txBody>
      </p:sp>
    </p:spTree>
    <p:extLst>
      <p:ext uri="{BB962C8B-B14F-4D97-AF65-F5344CB8AC3E}">
        <p14:creationId xmlns:p14="http://schemas.microsoft.com/office/powerpoint/2010/main" val="254322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1611443" y="761999"/>
            <a:ext cx="7532557" cy="6061711"/>
          </a:xfrm>
          <a:prstGeom prst="rect">
            <a:avLst/>
          </a:prstGeom>
        </p:spPr>
      </p:pic>
      <p:sp>
        <p:nvSpPr>
          <p:cNvPr id="7" name="TextBox 6"/>
          <p:cNvSpPr txBox="1">
            <a:spLocks noChangeArrowheads="1"/>
          </p:cNvSpPr>
          <p:nvPr/>
        </p:nvSpPr>
        <p:spPr bwMode="auto">
          <a:xfrm>
            <a:off x="0" y="-476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en-US" sz="3600" b="1" dirty="0">
                <a:solidFill>
                  <a:srgbClr val="000000"/>
                </a:solidFill>
                <a:latin typeface="Arial" charset="0"/>
                <a:cs typeface="Arial" charset="0"/>
              </a:rPr>
              <a:t>FY 2013 Science Priorities </a:t>
            </a:r>
          </a:p>
        </p:txBody>
      </p:sp>
      <p:sp>
        <p:nvSpPr>
          <p:cNvPr id="9" name="TextBox 5"/>
          <p:cNvSpPr txBox="1">
            <a:spLocks noChangeArrowheads="1"/>
          </p:cNvSpPr>
          <p:nvPr/>
        </p:nvSpPr>
        <p:spPr bwMode="auto">
          <a:xfrm>
            <a:off x="-28576" y="838200"/>
            <a:ext cx="9172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endParaRPr lang="en-US" sz="1200" dirty="0" smtClean="0">
              <a:solidFill>
                <a:srgbClr val="000000"/>
              </a:solidFill>
              <a:latin typeface="Arial" charset="0"/>
              <a:cs typeface="Arial" charset="0"/>
            </a:endParaRPr>
          </a:p>
          <a:p>
            <a:endParaRPr lang="en-US" sz="2400" b="1" dirty="0">
              <a:solidFill>
                <a:srgbClr val="000000"/>
              </a:solidFill>
              <a:latin typeface="Arial" pitchFamily="34" charset="0"/>
              <a:cs typeface="Arial" pitchFamily="34" charset="0"/>
            </a:endParaRPr>
          </a:p>
        </p:txBody>
      </p:sp>
      <p:sp>
        <p:nvSpPr>
          <p:cNvPr id="2" name="Rectangle 1"/>
          <p:cNvSpPr/>
          <p:nvPr/>
        </p:nvSpPr>
        <p:spPr>
          <a:xfrm>
            <a:off x="381000" y="1488608"/>
            <a:ext cx="8083680" cy="4785926"/>
          </a:xfrm>
          <a:prstGeom prst="rect">
            <a:avLst/>
          </a:prstGeom>
        </p:spPr>
        <p:txBody>
          <a:bodyPr wrap="square">
            <a:spAutoFit/>
          </a:bodyPr>
          <a:lstStyle/>
          <a:p>
            <a:pPr marR="0" lvl="0">
              <a:lnSpc>
                <a:spcPct val="115000"/>
              </a:lnSpc>
              <a:spcBef>
                <a:spcPts val="0"/>
              </a:spcBef>
              <a:spcAft>
                <a:spcPts val="300"/>
              </a:spcAft>
            </a:pPr>
            <a:r>
              <a:rPr lang="en-US" sz="2800" b="1" dirty="0" smtClean="0">
                <a:latin typeface="Times New Roman" pitchFamily="18" charset="0"/>
                <a:ea typeface="Calibri"/>
                <a:cs typeface="Times New Roman" pitchFamily="18" charset="0"/>
              </a:rPr>
              <a:t>Prairie Rivers and Streams Priorities</a:t>
            </a:r>
          </a:p>
          <a:p>
            <a:pPr marR="0" lvl="0">
              <a:lnSpc>
                <a:spcPct val="115000"/>
              </a:lnSpc>
              <a:spcBef>
                <a:spcPts val="0"/>
              </a:spcBef>
              <a:spcAft>
                <a:spcPts val="300"/>
              </a:spcAft>
            </a:pPr>
            <a:endParaRPr lang="en-US" sz="1000" dirty="0" smtClean="0">
              <a:latin typeface="Times New Roman" pitchFamily="18" charset="0"/>
              <a:ea typeface="Calibri"/>
              <a:cs typeface="Times New Roman" pitchFamily="18" charset="0"/>
            </a:endParaRPr>
          </a:p>
          <a:p>
            <a:pPr marL="285750" marR="0" lvl="0" indent="-285750">
              <a:lnSpc>
                <a:spcPct val="115000"/>
              </a:lnSpc>
              <a:spcBef>
                <a:spcPts val="0"/>
              </a:spcBef>
              <a:spcAft>
                <a:spcPts val="300"/>
              </a:spcAft>
              <a:buFont typeface="Arial" pitchFamily="34" charset="0"/>
              <a:buChar char="•"/>
            </a:pPr>
            <a:r>
              <a:rPr lang="en-US" sz="2400" dirty="0">
                <a:latin typeface="Times New Roman" pitchFamily="18" charset="0"/>
                <a:cs typeface="Times New Roman" pitchFamily="18" charset="0"/>
              </a:rPr>
              <a:t>S</a:t>
            </a:r>
            <a:r>
              <a:rPr lang="en-US" sz="2400" dirty="0" smtClean="0">
                <a:latin typeface="Times New Roman" pitchFamily="18" charset="0"/>
                <a:cs typeface="Times New Roman" pitchFamily="18" charset="0"/>
              </a:rPr>
              <a:t>tatus </a:t>
            </a:r>
            <a:r>
              <a:rPr lang="en-US" sz="2400" dirty="0">
                <a:latin typeface="Times New Roman" pitchFamily="18" charset="0"/>
                <a:cs typeface="Times New Roman" pitchFamily="18" charset="0"/>
              </a:rPr>
              <a:t>and trends of priority species </a:t>
            </a:r>
            <a:r>
              <a:rPr lang="en-US" sz="2400" dirty="0" smtClean="0">
                <a:latin typeface="Times New Roman" pitchFamily="18" charset="0"/>
                <a:cs typeface="Times New Roman" pitchFamily="18" charset="0"/>
              </a:rPr>
              <a:t>and habitats. </a:t>
            </a:r>
          </a:p>
          <a:p>
            <a:pPr marR="0" lvl="0">
              <a:lnSpc>
                <a:spcPct val="115000"/>
              </a:lnSpc>
              <a:spcBef>
                <a:spcPts val="0"/>
              </a:spcBef>
              <a:spcAft>
                <a:spcPts val="300"/>
              </a:spcAft>
            </a:pPr>
            <a:endParaRPr lang="en-US" sz="2400" dirty="0" smtClean="0">
              <a:latin typeface="Times New Roman" pitchFamily="18" charset="0"/>
              <a:cs typeface="Times New Roman" pitchFamily="18" charset="0"/>
            </a:endParaRPr>
          </a:p>
          <a:p>
            <a:pPr marL="285750" marR="0" lvl="0" indent="-285750">
              <a:lnSpc>
                <a:spcPct val="115000"/>
              </a:lnSpc>
              <a:spcBef>
                <a:spcPts val="0"/>
              </a:spcBef>
              <a:spcAft>
                <a:spcPts val="300"/>
              </a:spcAft>
              <a:buFont typeface="Arial" pitchFamily="34" charset="0"/>
              <a:buChar char="•"/>
            </a:pPr>
            <a:r>
              <a:rPr lang="en-US" sz="2400" dirty="0">
                <a:latin typeface="Times New Roman" pitchFamily="18" charset="0"/>
                <a:cs typeface="Times New Roman" pitchFamily="18" charset="0"/>
              </a:rPr>
              <a:t>E</a:t>
            </a:r>
            <a:r>
              <a:rPr lang="en-US" sz="2400" dirty="0" smtClean="0">
                <a:latin typeface="Times New Roman" pitchFamily="18" charset="0"/>
                <a:cs typeface="Times New Roman" pitchFamily="18" charset="0"/>
              </a:rPr>
              <a:t>ffects </a:t>
            </a:r>
            <a:r>
              <a:rPr lang="en-US" sz="2400" dirty="0">
                <a:latin typeface="Times New Roman" pitchFamily="18" charset="0"/>
                <a:cs typeface="Times New Roman" pitchFamily="18" charset="0"/>
              </a:rPr>
              <a:t>of watershed alteration and fragmentation on </a:t>
            </a:r>
            <a:r>
              <a:rPr lang="en-US" sz="2400" dirty="0" smtClean="0">
                <a:latin typeface="Times New Roman" pitchFamily="18" charset="0"/>
                <a:cs typeface="Times New Roman" pitchFamily="18" charset="0"/>
              </a:rPr>
              <a:t>the sustainability of </a:t>
            </a:r>
            <a:r>
              <a:rPr lang="en-US" sz="2400" dirty="0">
                <a:latin typeface="Times New Roman" pitchFamily="18" charset="0"/>
                <a:cs typeface="Times New Roman" pitchFamily="18" charset="0"/>
              </a:rPr>
              <a:t>priority species.  </a:t>
            </a:r>
            <a:endParaRPr lang="en-US" sz="2400" dirty="0" smtClean="0">
              <a:latin typeface="Times New Roman" pitchFamily="18" charset="0"/>
              <a:cs typeface="Times New Roman" pitchFamily="18" charset="0"/>
            </a:endParaRPr>
          </a:p>
          <a:p>
            <a:pPr marL="285750" marR="0" lvl="0" indent="-285750">
              <a:lnSpc>
                <a:spcPct val="115000"/>
              </a:lnSpc>
              <a:spcBef>
                <a:spcPts val="0"/>
              </a:spcBef>
              <a:spcAft>
                <a:spcPts val="300"/>
              </a:spcAft>
              <a:buFont typeface="Arial" pitchFamily="34" charset="0"/>
              <a:buChar char="•"/>
            </a:pPr>
            <a:endParaRPr lang="en-US" sz="2400" dirty="0">
              <a:latin typeface="Times New Roman" pitchFamily="18" charset="0"/>
              <a:ea typeface="Calibri"/>
              <a:cs typeface="Times New Roman" pitchFamily="18" charset="0"/>
            </a:endParaRPr>
          </a:p>
          <a:p>
            <a:pPr marL="285750" indent="-285750">
              <a:lnSpc>
                <a:spcPct val="115000"/>
              </a:lnSpc>
              <a:spcBef>
                <a:spcPts val="0"/>
              </a:spcBef>
              <a:spcAft>
                <a:spcPts val="300"/>
              </a:spcAft>
              <a:buFont typeface="Arial" pitchFamily="34" charset="0"/>
              <a:buChar char="•"/>
            </a:pPr>
            <a:r>
              <a:rPr lang="en-US" sz="2400" dirty="0">
                <a:latin typeface="Times New Roman" pitchFamily="18" charset="0"/>
                <a:cs typeface="Times New Roman" pitchFamily="18" charset="0"/>
              </a:rPr>
              <a:t>Research into the development of water conservation and management strategies consistent with the ecological requirements of priority species.  </a:t>
            </a:r>
          </a:p>
          <a:p>
            <a:pPr marL="285750" marR="0" lvl="0" indent="-285750">
              <a:lnSpc>
                <a:spcPct val="115000"/>
              </a:lnSpc>
              <a:spcBef>
                <a:spcPts val="0"/>
              </a:spcBef>
              <a:spcAft>
                <a:spcPts val="300"/>
              </a:spcAft>
              <a:buFont typeface="Arial" pitchFamily="34" charset="0"/>
              <a:buChar char="•"/>
            </a:pPr>
            <a:endParaRPr lang="en-US" sz="20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276367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3000"/>
                    </a14:imgEffect>
                  </a14:imgLayer>
                </a14:imgProps>
              </a:ext>
              <a:ext uri="{28A0092B-C50C-407E-A947-70E740481C1C}">
                <a14:useLocalDpi xmlns:a14="http://schemas.microsoft.com/office/drawing/2010/main" val="0"/>
              </a:ext>
            </a:extLst>
          </a:blip>
          <a:stretch>
            <a:fillRect/>
          </a:stretch>
        </p:blipFill>
        <p:spPr>
          <a:xfrm>
            <a:off x="1611443" y="761999"/>
            <a:ext cx="7532557" cy="6061711"/>
          </a:xfrm>
          <a:prstGeom prst="rect">
            <a:avLst/>
          </a:prstGeom>
        </p:spPr>
      </p:pic>
      <p:sp>
        <p:nvSpPr>
          <p:cNvPr id="7" name="TextBox 6"/>
          <p:cNvSpPr txBox="1">
            <a:spLocks noChangeArrowheads="1"/>
          </p:cNvSpPr>
          <p:nvPr/>
        </p:nvSpPr>
        <p:spPr bwMode="auto">
          <a:xfrm>
            <a:off x="0" y="-476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en-US" sz="3600" b="1" dirty="0" smtClean="0">
                <a:solidFill>
                  <a:srgbClr val="000000"/>
                </a:solidFill>
                <a:latin typeface="Arial" charset="0"/>
                <a:cs typeface="Arial" charset="0"/>
              </a:rPr>
              <a:t>2014 </a:t>
            </a:r>
            <a:r>
              <a:rPr lang="en-US" sz="2800" b="1" dirty="0" smtClean="0">
                <a:solidFill>
                  <a:srgbClr val="000000"/>
                </a:solidFill>
                <a:latin typeface="Arial" charset="0"/>
                <a:cs typeface="Arial" charset="0"/>
              </a:rPr>
              <a:t>and beyond</a:t>
            </a:r>
            <a:r>
              <a:rPr lang="en-US" sz="3600" b="1" dirty="0" smtClean="0">
                <a:solidFill>
                  <a:srgbClr val="000000"/>
                </a:solidFill>
                <a:latin typeface="Arial" charset="0"/>
                <a:cs typeface="Arial" charset="0"/>
              </a:rPr>
              <a:t>…</a:t>
            </a:r>
            <a:endParaRPr lang="en-US" sz="3600" b="1" dirty="0">
              <a:solidFill>
                <a:srgbClr val="000000"/>
              </a:solidFill>
              <a:latin typeface="Arial" charset="0"/>
              <a:cs typeface="Arial" charset="0"/>
            </a:endParaRPr>
          </a:p>
        </p:txBody>
      </p:sp>
      <p:sp>
        <p:nvSpPr>
          <p:cNvPr id="9" name="TextBox 5"/>
          <p:cNvSpPr txBox="1">
            <a:spLocks noChangeArrowheads="1"/>
          </p:cNvSpPr>
          <p:nvPr/>
        </p:nvSpPr>
        <p:spPr bwMode="auto">
          <a:xfrm>
            <a:off x="-28576" y="838200"/>
            <a:ext cx="9172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endParaRPr lang="en-US" sz="1200" dirty="0" smtClean="0">
              <a:solidFill>
                <a:srgbClr val="000000"/>
              </a:solidFill>
              <a:latin typeface="Arial" charset="0"/>
              <a:cs typeface="Arial" charset="0"/>
            </a:endParaRPr>
          </a:p>
          <a:p>
            <a:endParaRPr lang="en-US" sz="2400" b="1" dirty="0">
              <a:solidFill>
                <a:srgbClr val="000000"/>
              </a:solidFill>
              <a:latin typeface="Arial" pitchFamily="34" charset="0"/>
              <a:cs typeface="Arial" pitchFamily="34" charset="0"/>
            </a:endParaRPr>
          </a:p>
        </p:txBody>
      </p:sp>
      <p:sp>
        <p:nvSpPr>
          <p:cNvPr id="2" name="Rectangle 1"/>
          <p:cNvSpPr/>
          <p:nvPr/>
        </p:nvSpPr>
        <p:spPr>
          <a:xfrm>
            <a:off x="381000" y="1488608"/>
            <a:ext cx="8083680" cy="2189830"/>
          </a:xfrm>
          <a:prstGeom prst="rect">
            <a:avLst/>
          </a:prstGeom>
        </p:spPr>
        <p:txBody>
          <a:bodyPr wrap="square">
            <a:spAutoFit/>
          </a:bodyPr>
          <a:lstStyle/>
          <a:p>
            <a:pPr marR="0" lvl="0" algn="ctr">
              <a:lnSpc>
                <a:spcPct val="115000"/>
              </a:lnSpc>
              <a:spcBef>
                <a:spcPts val="0"/>
              </a:spcBef>
              <a:spcAft>
                <a:spcPts val="300"/>
              </a:spcAft>
            </a:pPr>
            <a:r>
              <a:rPr lang="en-US" sz="2800" b="1" dirty="0" smtClean="0">
                <a:latin typeface="Times New Roman" pitchFamily="18" charset="0"/>
                <a:ea typeface="Calibri"/>
                <a:cs typeface="Times New Roman" pitchFamily="18" charset="0"/>
              </a:rPr>
              <a:t>A Strategy for Grassland Systems:</a:t>
            </a:r>
          </a:p>
          <a:p>
            <a:pPr algn="ctr">
              <a:lnSpc>
                <a:spcPct val="115000"/>
              </a:lnSpc>
              <a:spcBef>
                <a:spcPts val="0"/>
              </a:spcBef>
              <a:spcAft>
                <a:spcPts val="300"/>
              </a:spcAft>
            </a:pPr>
            <a:r>
              <a:rPr lang="en-US" sz="2800" b="1" dirty="0" smtClean="0">
                <a:latin typeface="Times New Roman" pitchFamily="18" charset="0"/>
                <a:ea typeface="Calibri"/>
                <a:cs typeface="Times New Roman" pitchFamily="18" charset="0"/>
              </a:rPr>
              <a:t>Utilizing a Landscape </a:t>
            </a:r>
            <a:r>
              <a:rPr lang="en-US" sz="2800" b="1" dirty="0">
                <a:latin typeface="Times New Roman" pitchFamily="18" charset="0"/>
                <a:ea typeface="Calibri"/>
                <a:cs typeface="Times New Roman" pitchFamily="18" charset="0"/>
              </a:rPr>
              <a:t>Conservation </a:t>
            </a:r>
            <a:r>
              <a:rPr lang="en-US" sz="2800" b="1" dirty="0" smtClean="0">
                <a:latin typeface="Times New Roman" pitchFamily="18" charset="0"/>
                <a:ea typeface="Calibri"/>
                <a:cs typeface="Times New Roman" pitchFamily="18" charset="0"/>
              </a:rPr>
              <a:t>Design to identify Threats, Opportunities and Science Needs </a:t>
            </a:r>
            <a:endParaRPr lang="en-US" sz="2800" b="1" dirty="0">
              <a:latin typeface="Times New Roman" pitchFamily="18" charset="0"/>
              <a:ea typeface="Calibri"/>
              <a:cs typeface="Times New Roman" pitchFamily="18" charset="0"/>
            </a:endParaRPr>
          </a:p>
          <a:p>
            <a:pPr marR="0" lvl="0">
              <a:lnSpc>
                <a:spcPct val="115000"/>
              </a:lnSpc>
              <a:spcBef>
                <a:spcPts val="0"/>
              </a:spcBef>
              <a:spcAft>
                <a:spcPts val="300"/>
              </a:spcAft>
            </a:pPr>
            <a:endParaRPr lang="en-US" sz="2800" b="1" dirty="0" smtClean="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000359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12700" cap="flat" cmpd="sng" algn="ctr">
          <a:solidFill>
            <a:srgbClr val="FF0000"/>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391</Words>
  <Application>Microsoft Office PowerPoint</Application>
  <PresentationFormat>On-screen Show (4:3)</PresentationFormat>
  <Paragraphs>101</Paragraphs>
  <Slides>9</Slides>
  <Notes>3</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Fish &amp; Wildlife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Fish &amp; Wildlife Service</dc:creator>
  <cp:lastModifiedBy>Broska, James</cp:lastModifiedBy>
  <cp:revision>117</cp:revision>
  <dcterms:created xsi:type="dcterms:W3CDTF">2011-09-07T18:43:53Z</dcterms:created>
  <dcterms:modified xsi:type="dcterms:W3CDTF">2013-12-09T22:24:50Z</dcterms:modified>
</cp:coreProperties>
</file>