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6" r:id="rId2"/>
    <p:sldId id="325" r:id="rId3"/>
    <p:sldId id="320" r:id="rId4"/>
    <p:sldId id="321" r:id="rId5"/>
    <p:sldId id="322" r:id="rId6"/>
    <p:sldId id="259" r:id="rId7"/>
    <p:sldId id="308" r:id="rId8"/>
    <p:sldId id="311" r:id="rId9"/>
    <p:sldId id="312" r:id="rId10"/>
    <p:sldId id="282" r:id="rId11"/>
    <p:sldId id="299" r:id="rId12"/>
    <p:sldId id="304" r:id="rId13"/>
    <p:sldId id="324" r:id="rId14"/>
    <p:sldId id="327" r:id="rId15"/>
    <p:sldId id="326" r:id="rId16"/>
    <p:sldId id="328" r:id="rId17"/>
    <p:sldId id="329" r:id="rId18"/>
    <p:sldId id="330" r:id="rId19"/>
    <p:sldId id="315" r:id="rId20"/>
    <p:sldId id="317" r:id="rId21"/>
    <p:sldId id="284"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487BFC-B4D1-42AA-97E2-814F2DA8C958}">
          <p14:sldIdLst>
            <p14:sldId id="256"/>
            <p14:sldId id="325"/>
            <p14:sldId id="320"/>
            <p14:sldId id="321"/>
            <p14:sldId id="322"/>
            <p14:sldId id="259"/>
            <p14:sldId id="308"/>
            <p14:sldId id="311"/>
            <p14:sldId id="312"/>
            <p14:sldId id="282"/>
            <p14:sldId id="299"/>
            <p14:sldId id="304"/>
            <p14:sldId id="324"/>
            <p14:sldId id="327"/>
            <p14:sldId id="326"/>
            <p14:sldId id="328"/>
            <p14:sldId id="329"/>
            <p14:sldId id="330"/>
            <p14:sldId id="315"/>
            <p14:sldId id="317"/>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461F"/>
    <a:srgbClr val="E15B1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54" autoAdjust="0"/>
  </p:normalViewPr>
  <p:slideViewPr>
    <p:cSldViewPr>
      <p:cViewPr varScale="1">
        <p:scale>
          <a:sx n="71" d="100"/>
          <a:sy n="71" d="100"/>
        </p:scale>
        <p:origin x="-1188" y="-96"/>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32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EAE90-A094-4FD6-BB5C-5E856E4A2C73}" type="doc">
      <dgm:prSet loTypeId="urn:microsoft.com/office/officeart/2005/8/layout/bProcess4" loCatId="process" qsTypeId="urn:microsoft.com/office/officeart/2005/8/quickstyle/simple3" qsCatId="simple" csTypeId="urn:microsoft.com/office/officeart/2005/8/colors/accent0_1" csCatId="mainScheme" phldr="1"/>
      <dgm:spPr/>
      <dgm:t>
        <a:bodyPr/>
        <a:lstStyle/>
        <a:p>
          <a:endParaRPr lang="en-US"/>
        </a:p>
      </dgm:t>
    </dgm:pt>
    <dgm:pt modelId="{921587D6-CDF4-4997-A199-9F1C5A65CF7F}">
      <dgm:prSet phldrT="[Text]" custT="1"/>
      <dgm:spPr>
        <a:xfrm>
          <a:off x="685805" y="76199"/>
          <a:ext cx="1656831" cy="994098"/>
        </a:xfr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50" dirty="0" smtClean="0">
              <a:solidFill>
                <a:srgbClr val="000000">
                  <a:lumMod val="75000"/>
                  <a:lumOff val="25000"/>
                </a:srgbClr>
              </a:solidFill>
              <a:latin typeface="Arial"/>
              <a:ea typeface="+mn-ea"/>
              <a:cs typeface="+mn-cs"/>
            </a:rPr>
            <a:t>Work with partners to discuss their priorities and identify any shared resources</a:t>
          </a:r>
        </a:p>
        <a:p>
          <a:pPr defTabSz="511175">
            <a:lnSpc>
              <a:spcPct val="90000"/>
            </a:lnSpc>
            <a:spcBef>
              <a:spcPct val="0"/>
            </a:spcBef>
            <a:spcAft>
              <a:spcPct val="35000"/>
            </a:spcAft>
          </a:pPr>
          <a:endParaRPr lang="en-US" sz="1150" dirty="0">
            <a:solidFill>
              <a:srgbClr val="000000">
                <a:lumMod val="75000"/>
                <a:lumOff val="25000"/>
              </a:srgbClr>
            </a:solidFill>
            <a:latin typeface="Arial"/>
            <a:ea typeface="+mn-ea"/>
            <a:cs typeface="+mn-cs"/>
          </a:endParaRPr>
        </a:p>
      </dgm:t>
    </dgm:pt>
    <dgm:pt modelId="{00526772-1091-429A-B2E1-D584F9F255AB}" type="parTrans" cxnId="{06896F99-7323-459A-A20E-780A3DAAD2CE}">
      <dgm:prSet/>
      <dgm:spPr/>
      <dgm:t>
        <a:bodyPr/>
        <a:lstStyle/>
        <a:p>
          <a:endParaRPr lang="en-US"/>
        </a:p>
      </dgm:t>
    </dgm:pt>
    <dgm:pt modelId="{4859E0E6-58A9-4635-8173-EF2D492A6540}" type="sibTrans" cxnId="{06896F99-7323-459A-A20E-780A3DAAD2CE}">
      <dgm:prSet/>
      <dgm:spPr>
        <a:xfrm rot="21463166">
          <a:off x="1023462" y="209044"/>
          <a:ext cx="1826734" cy="149114"/>
        </a:xfrm>
        <a:solidFill>
          <a:srgbClr val="CC99FF"/>
        </a:solidFill>
        <a:ln>
          <a:solidFill>
            <a:srgbClr val="FF0000"/>
          </a:solidFill>
        </a:ln>
        <a:effectLst>
          <a:outerShdw blurRad="40000" dist="20000" dir="5400000" rotWithShape="0">
            <a:srgbClr val="000000">
              <a:alpha val="38000"/>
            </a:srgbClr>
          </a:outerShdw>
        </a:effectLst>
      </dgm:spPr>
      <dgm:t>
        <a:bodyPr/>
        <a:lstStyle/>
        <a:p>
          <a:endParaRPr lang="en-US"/>
        </a:p>
      </dgm:t>
    </dgm:pt>
    <dgm:pt modelId="{8DB358C9-A1D7-411F-8F00-2EE9FC3B58A3}">
      <dgm:prSet phldrT="[Text]" custT="1"/>
      <dgm:spPr>
        <a:xfrm>
          <a:off x="2514599" y="2"/>
          <a:ext cx="1656831" cy="994098"/>
        </a:xfr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150" dirty="0" smtClean="0">
              <a:solidFill>
                <a:srgbClr val="000000">
                  <a:lumMod val="75000"/>
                  <a:lumOff val="25000"/>
                </a:srgbClr>
              </a:solidFill>
              <a:latin typeface="Arial"/>
              <a:ea typeface="+mn-ea"/>
              <a:cs typeface="+mn-cs"/>
            </a:rPr>
            <a:t>Identify Priority Managed Elements for Shared Resources within SRLCC</a:t>
          </a:r>
        </a:p>
        <a:p>
          <a:pPr defTabSz="511175">
            <a:lnSpc>
              <a:spcPct val="90000"/>
            </a:lnSpc>
            <a:spcBef>
              <a:spcPct val="0"/>
            </a:spcBef>
            <a:spcAft>
              <a:spcPct val="35000"/>
            </a:spcAft>
          </a:pPr>
          <a:endParaRPr lang="en-US" sz="1150" dirty="0">
            <a:solidFill>
              <a:srgbClr val="000000">
                <a:lumMod val="75000"/>
                <a:lumOff val="25000"/>
              </a:srgbClr>
            </a:solidFill>
            <a:latin typeface="Arial"/>
            <a:ea typeface="+mn-ea"/>
            <a:cs typeface="+mn-cs"/>
          </a:endParaRPr>
        </a:p>
      </dgm:t>
    </dgm:pt>
    <dgm:pt modelId="{17D014DB-4D4A-4A2F-A887-D10866DF0D9A}" type="parTrans" cxnId="{C752E423-522D-442C-9F30-402B78306C54}">
      <dgm:prSet/>
      <dgm:spPr/>
      <dgm:t>
        <a:bodyPr/>
        <a:lstStyle/>
        <a:p>
          <a:endParaRPr lang="en-US"/>
        </a:p>
      </dgm:t>
    </dgm:pt>
    <dgm:pt modelId="{C179C5E0-87C3-46D7-8126-17A467E21739}" type="sibTrans" cxnId="{C752E423-522D-442C-9F30-402B78306C54}">
      <dgm:prSet/>
      <dgm:spPr>
        <a:xfrm>
          <a:off x="2852979" y="169192"/>
          <a:ext cx="1897994" cy="149114"/>
        </a:xfrm>
        <a:solidFill>
          <a:srgbClr val="CC99FF"/>
        </a:solidFill>
        <a:ln>
          <a:solidFill>
            <a:srgbClr val="FF0000"/>
          </a:solidFill>
        </a:ln>
        <a:effectLst>
          <a:outerShdw blurRad="40000" dist="20000" dir="5400000" rotWithShape="0">
            <a:srgbClr val="000000">
              <a:alpha val="38000"/>
            </a:srgbClr>
          </a:outerShdw>
        </a:effectLst>
      </dgm:spPr>
      <dgm:t>
        <a:bodyPr/>
        <a:lstStyle/>
        <a:p>
          <a:endParaRPr lang="en-US"/>
        </a:p>
      </dgm:t>
    </dgm:pt>
    <dgm:pt modelId="{07B67DF0-4390-4405-B100-54891DFD6B85}">
      <dgm:prSet phldrT="[Text]" custT="1"/>
      <dgm:spPr>
        <a:xfrm>
          <a:off x="6267969" y="104561"/>
          <a:ext cx="1656831" cy="994098"/>
        </a:xfr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Identify measurable conservation/management targets  for Shared Resources and corresponding Priority Managed Elements</a:t>
          </a:r>
          <a:endParaRPr lang="en-US" sz="1150" dirty="0">
            <a:solidFill>
              <a:srgbClr val="000000">
                <a:lumMod val="75000"/>
                <a:lumOff val="25000"/>
              </a:srgbClr>
            </a:solidFill>
            <a:latin typeface="Arial"/>
            <a:ea typeface="+mn-ea"/>
            <a:cs typeface="+mn-cs"/>
          </a:endParaRPr>
        </a:p>
      </dgm:t>
    </dgm:pt>
    <dgm:pt modelId="{05B9B358-A001-4457-8DC2-5F849DB0B515}" type="parTrans" cxnId="{9387D1B0-7235-4A46-8C7A-2B10C7642D34}">
      <dgm:prSet/>
      <dgm:spPr/>
      <dgm:t>
        <a:bodyPr/>
        <a:lstStyle/>
        <a:p>
          <a:endParaRPr lang="en-US"/>
        </a:p>
      </dgm:t>
    </dgm:pt>
    <dgm:pt modelId="{AE6F2151-417C-431F-94E0-2EB904302A17}" type="sibTrans" cxnId="{9387D1B0-7235-4A46-8C7A-2B10C7642D34}">
      <dgm:prSet/>
      <dgm:spPr>
        <a:xfrm rot="3801616">
          <a:off x="6248571" y="851316"/>
          <a:ext cx="1284472" cy="149114"/>
        </a:xfrm>
        <a:solidFill>
          <a:srgbClr val="CC99FF"/>
        </a:solidFill>
        <a:ln>
          <a:solidFill>
            <a:srgbClr val="FF0000"/>
          </a:solidFill>
        </a:ln>
        <a:effectLst>
          <a:outerShdw blurRad="40000" dist="20000" dir="5400000" rotWithShape="0">
            <a:srgbClr val="000000">
              <a:alpha val="38000"/>
            </a:srgbClr>
          </a:outerShdw>
        </a:effectLst>
      </dgm:spPr>
      <dgm:t>
        <a:bodyPr/>
        <a:lstStyle/>
        <a:p>
          <a:endParaRPr lang="en-US"/>
        </a:p>
      </dgm:t>
    </dgm:pt>
    <dgm:pt modelId="{FB482F7D-00C5-474F-969E-C7BC19A61357}">
      <dgm:prSet phldrT="[Text]" custT="1"/>
      <dgm:spPr>
        <a:xfrm>
          <a:off x="6847406" y="1256185"/>
          <a:ext cx="1656831" cy="994098"/>
        </a:xfr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Assess current state of  knowledge and identify limiting factors</a:t>
          </a:r>
          <a:endParaRPr lang="en-US" sz="1150" dirty="0">
            <a:solidFill>
              <a:srgbClr val="000000">
                <a:lumMod val="75000"/>
                <a:lumOff val="25000"/>
              </a:srgbClr>
            </a:solidFill>
            <a:latin typeface="Arial"/>
            <a:ea typeface="+mn-ea"/>
            <a:cs typeface="+mn-cs"/>
          </a:endParaRPr>
        </a:p>
      </dgm:t>
    </dgm:pt>
    <dgm:pt modelId="{8074A2F0-66F1-41FC-BD8E-A9FBD98A590A}" type="parTrans" cxnId="{3E26EAAE-2807-40D8-A5DF-1CE36F52F05B}">
      <dgm:prSet/>
      <dgm:spPr/>
      <dgm:t>
        <a:bodyPr/>
        <a:lstStyle/>
        <a:p>
          <a:endParaRPr lang="en-US"/>
        </a:p>
      </dgm:t>
    </dgm:pt>
    <dgm:pt modelId="{117464B7-2068-46F6-B1C6-FA0FA23D6EC8}" type="sibTrans" cxnId="{3E26EAAE-2807-40D8-A5DF-1CE36F52F05B}">
      <dgm:prSet/>
      <dgm:spPr>
        <a:xfrm rot="5400000">
          <a:off x="6595038" y="2016123"/>
          <a:ext cx="1174482" cy="149114"/>
        </a:xfrm>
        <a:solidFill>
          <a:srgbClr val="FFC000"/>
        </a:solidFill>
        <a:ln>
          <a:solidFill>
            <a:srgbClr val="FF0000"/>
          </a:solidFill>
        </a:ln>
        <a:effectLst>
          <a:outerShdw blurRad="40000" dist="20000" dir="5400000" rotWithShape="0">
            <a:srgbClr val="000000">
              <a:alpha val="38000"/>
            </a:srgbClr>
          </a:outerShdw>
        </a:effectLst>
      </dgm:spPr>
      <dgm:t>
        <a:bodyPr/>
        <a:lstStyle/>
        <a:p>
          <a:endParaRPr lang="en-US"/>
        </a:p>
      </dgm:t>
    </dgm:pt>
    <dgm:pt modelId="{1090111A-04D8-4C3C-AE70-CDD9D3D460FD}">
      <dgm:prSet custT="1"/>
      <dgm:spPr>
        <a:xfrm>
          <a:off x="6847406" y="2437681"/>
          <a:ext cx="1656831" cy="994098"/>
        </a:xfrm>
        <a:solidFill>
          <a:srgbClr val="FFD03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Compile and apply decision support tools (i.e. climate models, PVA, etc.)</a:t>
          </a:r>
          <a:endParaRPr lang="en-US" sz="1150" dirty="0">
            <a:solidFill>
              <a:srgbClr val="000000">
                <a:lumMod val="75000"/>
                <a:lumOff val="25000"/>
              </a:srgbClr>
            </a:solidFill>
            <a:latin typeface="Arial"/>
            <a:ea typeface="+mn-ea"/>
            <a:cs typeface="+mn-cs"/>
          </a:endParaRPr>
        </a:p>
      </dgm:t>
    </dgm:pt>
    <dgm:pt modelId="{1C6FE042-A190-499B-843A-6D29409F824E}" type="parTrans" cxnId="{7C2DA303-049C-4A26-9F79-14DB50AD8327}">
      <dgm:prSet/>
      <dgm:spPr/>
      <dgm:t>
        <a:bodyPr/>
        <a:lstStyle/>
        <a:p>
          <a:endParaRPr lang="en-US"/>
        </a:p>
      </dgm:t>
    </dgm:pt>
    <dgm:pt modelId="{9F2040C8-1865-48BA-9920-03066035A24F}" type="sibTrans" cxnId="{7C2DA303-049C-4A26-9F79-14DB50AD8327}">
      <dgm:prSet/>
      <dgm:spPr>
        <a:xfrm rot="6924094">
          <a:off x="6292004" y="3173170"/>
          <a:ext cx="1246046" cy="149114"/>
        </a:xfrm>
        <a:solidFill>
          <a:srgbClr val="FFC000"/>
        </a:solidFill>
        <a:ln>
          <a:solidFill>
            <a:srgbClr val="FF0000"/>
          </a:solidFill>
        </a:ln>
        <a:effectLst>
          <a:outerShdw blurRad="40000" dist="20000" dir="5400000" rotWithShape="0">
            <a:srgbClr val="000000">
              <a:alpha val="38000"/>
            </a:srgbClr>
          </a:outerShdw>
        </a:effectLst>
      </dgm:spPr>
      <dgm:t>
        <a:bodyPr/>
        <a:lstStyle/>
        <a:p>
          <a:endParaRPr lang="en-US"/>
        </a:p>
      </dgm:t>
    </dgm:pt>
    <dgm:pt modelId="{8D4D9F71-9C75-467B-86FD-F4A2BA88617B}">
      <dgm:prSet custT="1"/>
      <dgm:spPr>
        <a:xfrm>
          <a:off x="6312902" y="3570278"/>
          <a:ext cx="1656831" cy="994098"/>
        </a:xfrm>
        <a:solidFill>
          <a:srgbClr val="FFD03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Formulate conservation strategy (including specific management actions) to reach desired objectives and goals</a:t>
          </a:r>
          <a:endParaRPr lang="en-US" sz="1150" dirty="0">
            <a:solidFill>
              <a:srgbClr val="000000">
                <a:lumMod val="75000"/>
                <a:lumOff val="25000"/>
              </a:srgbClr>
            </a:solidFill>
            <a:latin typeface="Arial"/>
            <a:ea typeface="+mn-ea"/>
            <a:cs typeface="+mn-cs"/>
          </a:endParaRPr>
        </a:p>
      </dgm:t>
    </dgm:pt>
    <dgm:pt modelId="{9D61FCE4-8FE5-4939-A1C0-07B8F474FC15}" type="parTrans" cxnId="{C32AAF18-9D3D-46EC-9437-099C2384576C}">
      <dgm:prSet/>
      <dgm:spPr/>
      <dgm:t>
        <a:bodyPr/>
        <a:lstStyle/>
        <a:p>
          <a:endParaRPr lang="en-US"/>
        </a:p>
      </dgm:t>
    </dgm:pt>
    <dgm:pt modelId="{D860081F-3A2D-4DFF-86EC-A1D9554BDD9C}" type="sibTrans" cxnId="{C32AAF18-9D3D-46EC-9437-099C2384576C}">
      <dgm:prSet/>
      <dgm:spPr>
        <a:xfrm rot="10580559">
          <a:off x="4758188" y="3803304"/>
          <a:ext cx="1891513" cy="149114"/>
        </a:xfrm>
        <a:solidFill>
          <a:srgbClr val="66FF99"/>
        </a:solidFill>
        <a:ln>
          <a:solidFill>
            <a:srgbClr val="FF0000"/>
          </a:solidFill>
        </a:ln>
        <a:effectLst>
          <a:outerShdw blurRad="40000" dist="20000" dir="5400000" rotWithShape="0">
            <a:srgbClr val="000000">
              <a:alpha val="38000"/>
            </a:srgbClr>
          </a:outerShdw>
        </a:effectLst>
      </dgm:spPr>
      <dgm:t>
        <a:bodyPr/>
        <a:lstStyle/>
        <a:p>
          <a:endParaRPr lang="en-US"/>
        </a:p>
      </dgm:t>
    </dgm:pt>
    <dgm:pt modelId="{D5A30807-C9B8-4F95-8174-78F49AD0868E}">
      <dgm:prSet custT="1"/>
      <dgm:spPr>
        <a:xfrm>
          <a:off x="4425241" y="3697950"/>
          <a:ext cx="1656831" cy="994098"/>
        </a:xfrm>
        <a:solidFill>
          <a:srgbClr val="66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Conservation Delivery (implement conservation strategy and specific management actions)</a:t>
          </a:r>
          <a:endParaRPr lang="en-US" sz="1150" dirty="0">
            <a:solidFill>
              <a:srgbClr val="000000">
                <a:lumMod val="75000"/>
                <a:lumOff val="25000"/>
              </a:srgbClr>
            </a:solidFill>
            <a:latin typeface="Arial"/>
            <a:ea typeface="+mn-ea"/>
            <a:cs typeface="+mn-cs"/>
          </a:endParaRPr>
        </a:p>
      </dgm:t>
    </dgm:pt>
    <dgm:pt modelId="{8E9FFB9B-973D-4A26-99BE-36E5F5849477}" type="parTrans" cxnId="{DE0D3EFE-28AC-4B1A-A890-360923DBC3F7}">
      <dgm:prSet/>
      <dgm:spPr/>
      <dgm:t>
        <a:bodyPr/>
        <a:lstStyle/>
        <a:p>
          <a:endParaRPr lang="en-US"/>
        </a:p>
      </dgm:t>
    </dgm:pt>
    <dgm:pt modelId="{D3689A6C-C25C-4320-AC24-63DAFEA488DD}" type="sibTrans" cxnId="{DE0D3EFE-28AC-4B1A-A890-360923DBC3F7}">
      <dgm:prSet/>
      <dgm:spPr>
        <a:xfrm rot="10800000">
          <a:off x="2869719" y="3870647"/>
          <a:ext cx="1890395" cy="149114"/>
        </a:xfrm>
        <a:solidFill>
          <a:srgbClr val="0099FF">
            <a:lumMod val="60000"/>
            <a:lumOff val="40000"/>
          </a:srgbClr>
        </a:solidFill>
        <a:ln>
          <a:solidFill>
            <a:srgbClr val="FF0000"/>
          </a:solidFill>
        </a:ln>
        <a:effectLst>
          <a:outerShdw blurRad="40000" dist="20000" dir="5400000" rotWithShape="0">
            <a:srgbClr val="000000">
              <a:alpha val="38000"/>
            </a:srgbClr>
          </a:outerShdw>
        </a:effectLst>
      </dgm:spPr>
      <dgm:t>
        <a:bodyPr/>
        <a:lstStyle/>
        <a:p>
          <a:endParaRPr lang="en-US"/>
        </a:p>
      </dgm:t>
    </dgm:pt>
    <dgm:pt modelId="{9A8EFAEB-5C08-4FAA-903B-3BAD0F528FB1}">
      <dgm:prSet custT="1"/>
      <dgm:spPr>
        <a:xfrm>
          <a:off x="2534846" y="3697950"/>
          <a:ext cx="1656831" cy="994098"/>
        </a:xfr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Monitor effects of management actions on conservation targets</a:t>
          </a:r>
          <a:endParaRPr lang="en-US" sz="1150" dirty="0">
            <a:solidFill>
              <a:srgbClr val="000000">
                <a:lumMod val="75000"/>
                <a:lumOff val="25000"/>
              </a:srgbClr>
            </a:solidFill>
            <a:latin typeface="Arial"/>
            <a:ea typeface="+mn-ea"/>
            <a:cs typeface="+mn-cs"/>
          </a:endParaRPr>
        </a:p>
      </dgm:t>
    </dgm:pt>
    <dgm:pt modelId="{D38E8309-FCD5-43D5-A5F1-8EAFD44C17D0}" type="parTrans" cxnId="{63BBA785-40AC-4BDE-A834-3F372CD524AD}">
      <dgm:prSet/>
      <dgm:spPr/>
      <dgm:t>
        <a:bodyPr/>
        <a:lstStyle/>
        <a:p>
          <a:endParaRPr lang="en-US"/>
        </a:p>
      </dgm:t>
    </dgm:pt>
    <dgm:pt modelId="{B0B1531F-8032-4A79-BBA5-81CE1E5ACC4B}" type="sibTrans" cxnId="{63BBA785-40AC-4BDE-A834-3F372CD524AD}">
      <dgm:prSet/>
      <dgm:spPr>
        <a:xfrm rot="11028624">
          <a:off x="1056083" y="3803304"/>
          <a:ext cx="1815642" cy="149114"/>
        </a:xfrm>
        <a:solidFill>
          <a:srgbClr val="0099FF">
            <a:lumMod val="60000"/>
            <a:lumOff val="40000"/>
          </a:srgbClr>
        </a:solidFill>
        <a:ln>
          <a:solidFill>
            <a:srgbClr val="FF0000"/>
          </a:solidFill>
        </a:ln>
        <a:effectLst>
          <a:outerShdw blurRad="40000" dist="20000" dir="5400000" rotWithShape="0">
            <a:srgbClr val="000000">
              <a:alpha val="38000"/>
            </a:srgbClr>
          </a:outerShdw>
        </a:effectLst>
      </dgm:spPr>
      <dgm:t>
        <a:bodyPr/>
        <a:lstStyle/>
        <a:p>
          <a:endParaRPr lang="en-US"/>
        </a:p>
      </dgm:t>
    </dgm:pt>
    <dgm:pt modelId="{7F958A94-FE04-47EA-A6A1-3E9DE9A8DF30}">
      <dgm:prSet custT="1"/>
      <dgm:spPr>
        <a:xfrm>
          <a:off x="723216" y="3570278"/>
          <a:ext cx="1656831" cy="994098"/>
        </a:xfr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Measure success toward reaching desirable outcomes (objectives)</a:t>
          </a:r>
          <a:endParaRPr lang="en-US" sz="1150" dirty="0">
            <a:solidFill>
              <a:srgbClr val="000000">
                <a:lumMod val="75000"/>
                <a:lumOff val="25000"/>
              </a:srgbClr>
            </a:solidFill>
            <a:latin typeface="Arial"/>
            <a:ea typeface="+mn-ea"/>
            <a:cs typeface="+mn-cs"/>
          </a:endParaRPr>
        </a:p>
      </dgm:t>
    </dgm:pt>
    <dgm:pt modelId="{970C9FD7-A951-4F3F-8A51-BA9AAE85ED7D}" type="parTrans" cxnId="{40662C72-3E35-46CF-90FD-B26D2BD0C379}">
      <dgm:prSet/>
      <dgm:spPr/>
      <dgm:t>
        <a:bodyPr/>
        <a:lstStyle/>
        <a:p>
          <a:endParaRPr lang="en-US"/>
        </a:p>
      </dgm:t>
    </dgm:pt>
    <dgm:pt modelId="{07066F28-969A-479F-979D-8D20DEAFBC4C}" type="sibTrans" cxnId="{40662C72-3E35-46CF-90FD-B26D2BD0C379}">
      <dgm:prSet/>
      <dgm:spPr>
        <a:xfrm rot="14240550">
          <a:off x="26359" y="3171778"/>
          <a:ext cx="1340243" cy="149114"/>
        </a:xfrm>
        <a:solidFill>
          <a:srgbClr val="0099FF">
            <a:lumMod val="60000"/>
            <a:lumOff val="40000"/>
          </a:srgbClr>
        </a:solidFill>
        <a:ln>
          <a:solidFill>
            <a:srgbClr val="FF0000"/>
          </a:solidFill>
        </a:ln>
        <a:effectLst>
          <a:outerShdw blurRad="40000" dist="20000" dir="5400000" rotWithShape="0">
            <a:srgbClr val="000000">
              <a:alpha val="38000"/>
            </a:srgbClr>
          </a:outerShdw>
        </a:effectLst>
      </dgm:spPr>
      <dgm:t>
        <a:bodyPr/>
        <a:lstStyle/>
        <a:p>
          <a:endParaRPr lang="en-US"/>
        </a:p>
      </dgm:t>
    </dgm:pt>
    <dgm:pt modelId="{73C8AF9D-DD9E-4EBA-956F-C606EB63D080}">
      <dgm:prSet custT="1"/>
      <dgm:spPr>
        <a:xfrm>
          <a:off x="0" y="2434898"/>
          <a:ext cx="1656831" cy="994098"/>
        </a:xfr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Measure efficacy of accomplishments towards larger group of conservation priorities)</a:t>
          </a:r>
          <a:endParaRPr lang="en-US" sz="1150" dirty="0">
            <a:solidFill>
              <a:srgbClr val="000000">
                <a:lumMod val="75000"/>
                <a:lumOff val="25000"/>
              </a:srgbClr>
            </a:solidFill>
            <a:latin typeface="Arial"/>
            <a:ea typeface="+mn-ea"/>
            <a:cs typeface="+mn-cs"/>
          </a:endParaRPr>
        </a:p>
      </dgm:t>
    </dgm:pt>
    <dgm:pt modelId="{4CFB90F3-D494-4E5B-BC91-061E2159EEF5}" type="parTrans" cxnId="{B25438C9-B263-4E1D-A508-F99D5D22C7A4}">
      <dgm:prSet/>
      <dgm:spPr/>
      <dgm:t>
        <a:bodyPr/>
        <a:lstStyle/>
        <a:p>
          <a:endParaRPr lang="en-US"/>
        </a:p>
      </dgm:t>
    </dgm:pt>
    <dgm:pt modelId="{52C75086-2F0C-4009-A986-31729EFF7F97}" type="sibTrans" cxnId="{B25438C9-B263-4E1D-A508-F99D5D22C7A4}">
      <dgm:prSet/>
      <dgm:spPr>
        <a:xfrm rot="16200000">
          <a:off x="-231367" y="2034340"/>
          <a:ext cx="1132482" cy="149114"/>
        </a:xfrm>
        <a:solidFill>
          <a:srgbClr val="0099FF">
            <a:lumMod val="60000"/>
            <a:lumOff val="40000"/>
          </a:srgbClr>
        </a:solidFill>
        <a:ln>
          <a:solidFill>
            <a:srgbClr val="FF0000"/>
          </a:solidFill>
        </a:ln>
        <a:effectLst>
          <a:outerShdw blurRad="40000" dist="20000" dir="5400000" rotWithShape="0">
            <a:srgbClr val="000000">
              <a:alpha val="38000"/>
            </a:srgbClr>
          </a:outerShdw>
        </a:effectLst>
      </dgm:spPr>
      <dgm:t>
        <a:bodyPr/>
        <a:lstStyle/>
        <a:p>
          <a:endParaRPr lang="en-US"/>
        </a:p>
      </dgm:t>
    </dgm:pt>
    <dgm:pt modelId="{D5C50893-DFB2-4252-BEFB-A5F4B98FCF28}">
      <dgm:prSet custT="1"/>
      <dgm:spPr>
        <a:xfrm>
          <a:off x="0" y="1295402"/>
          <a:ext cx="1656831" cy="994098"/>
        </a:xfr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1150" dirty="0" smtClean="0">
              <a:solidFill>
                <a:srgbClr val="000000">
                  <a:lumMod val="75000"/>
                  <a:lumOff val="25000"/>
                </a:srgbClr>
              </a:solidFill>
              <a:latin typeface="Arial"/>
              <a:ea typeface="+mn-ea"/>
              <a:cs typeface="+mn-cs"/>
            </a:rPr>
            <a:t>Revise conservation targets, objectives,  or conservation strategy as necessary</a:t>
          </a:r>
          <a:endParaRPr lang="en-US" sz="1150" dirty="0">
            <a:solidFill>
              <a:srgbClr val="000000">
                <a:lumMod val="75000"/>
                <a:lumOff val="25000"/>
              </a:srgbClr>
            </a:solidFill>
            <a:latin typeface="Arial"/>
            <a:ea typeface="+mn-ea"/>
            <a:cs typeface="+mn-cs"/>
          </a:endParaRPr>
        </a:p>
      </dgm:t>
    </dgm:pt>
    <dgm:pt modelId="{1D2B41AA-4F22-469C-AD72-A5FAD8231EF5}" type="sibTrans" cxnId="{57D39256-0C43-41F9-A77A-762DEEEFCE39}">
      <dgm:prSet/>
      <dgm:spPr/>
      <dgm:t>
        <a:bodyPr/>
        <a:lstStyle/>
        <a:p>
          <a:endParaRPr lang="en-US"/>
        </a:p>
      </dgm:t>
    </dgm:pt>
    <dgm:pt modelId="{BB3CC39A-9F73-475D-ADA8-586D10022A36}" type="parTrans" cxnId="{57D39256-0C43-41F9-A77A-762DEEEFCE39}">
      <dgm:prSet/>
      <dgm:spPr/>
      <dgm:t>
        <a:bodyPr/>
        <a:lstStyle/>
        <a:p>
          <a:endParaRPr lang="en-US"/>
        </a:p>
      </dgm:t>
    </dgm:pt>
    <dgm:pt modelId="{887C87B4-D844-4AD4-A821-387AC2B1D631}" type="pres">
      <dgm:prSet presAssocID="{E02EAE90-A094-4FD6-BB5C-5E856E4A2C73}" presName="Name0" presStyleCnt="0">
        <dgm:presLayoutVars>
          <dgm:dir/>
          <dgm:resizeHandles/>
        </dgm:presLayoutVars>
      </dgm:prSet>
      <dgm:spPr/>
      <dgm:t>
        <a:bodyPr/>
        <a:lstStyle/>
        <a:p>
          <a:endParaRPr lang="en-US"/>
        </a:p>
      </dgm:t>
    </dgm:pt>
    <dgm:pt modelId="{1104B7F6-FA42-4503-BDB5-298B885DAFE2}" type="pres">
      <dgm:prSet presAssocID="{921587D6-CDF4-4997-A199-9F1C5A65CF7F}" presName="compNode" presStyleCnt="0"/>
      <dgm:spPr/>
      <dgm:t>
        <a:bodyPr/>
        <a:lstStyle/>
        <a:p>
          <a:endParaRPr lang="en-US"/>
        </a:p>
      </dgm:t>
    </dgm:pt>
    <dgm:pt modelId="{4DD9350D-5C0F-4AC3-AAEB-B0DD019E2158}" type="pres">
      <dgm:prSet presAssocID="{921587D6-CDF4-4997-A199-9F1C5A65CF7F}" presName="dummyConnPt" presStyleCnt="0"/>
      <dgm:spPr/>
      <dgm:t>
        <a:bodyPr/>
        <a:lstStyle/>
        <a:p>
          <a:endParaRPr lang="en-US"/>
        </a:p>
      </dgm:t>
    </dgm:pt>
    <dgm:pt modelId="{A70FFB7A-C1A1-4F4C-AB43-133586E83E7C}" type="pres">
      <dgm:prSet presAssocID="{921587D6-CDF4-4997-A199-9F1C5A65CF7F}" presName="node" presStyleLbl="node1" presStyleIdx="0" presStyleCnt="11" custLinFactNeighborX="-29419" custLinFactNeighborY="11024">
        <dgm:presLayoutVars>
          <dgm:bulletEnabled val="1"/>
        </dgm:presLayoutVars>
      </dgm:prSet>
      <dgm:spPr>
        <a:prstGeom prst="roundRect">
          <a:avLst>
            <a:gd name="adj" fmla="val 10000"/>
          </a:avLst>
        </a:prstGeom>
      </dgm:spPr>
      <dgm:t>
        <a:bodyPr/>
        <a:lstStyle/>
        <a:p>
          <a:endParaRPr lang="en-US"/>
        </a:p>
      </dgm:t>
    </dgm:pt>
    <dgm:pt modelId="{FEE5A6E0-9758-4056-993A-CCFBEB80CB43}" type="pres">
      <dgm:prSet presAssocID="{4859E0E6-58A9-4635-8173-EF2D492A6540}" presName="sibTrans" presStyleLbl="bgSibTrans2D1" presStyleIdx="0" presStyleCnt="10" custAng="31645" custLinFactY="54816" custLinFactNeighborX="-3748" custLinFactNeighborY="100000"/>
      <dgm:spPr>
        <a:prstGeom prst="rect">
          <a:avLst/>
        </a:prstGeom>
      </dgm:spPr>
      <dgm:t>
        <a:bodyPr/>
        <a:lstStyle/>
        <a:p>
          <a:endParaRPr lang="en-US"/>
        </a:p>
      </dgm:t>
    </dgm:pt>
    <dgm:pt modelId="{28F00924-F9AE-4129-AADA-55414B61FBD0}" type="pres">
      <dgm:prSet presAssocID="{8DB358C9-A1D7-411F-8F00-2EE9FC3B58A3}" presName="compNode" presStyleCnt="0"/>
      <dgm:spPr/>
      <dgm:t>
        <a:bodyPr/>
        <a:lstStyle/>
        <a:p>
          <a:endParaRPr lang="en-US"/>
        </a:p>
      </dgm:t>
    </dgm:pt>
    <dgm:pt modelId="{6D9C1BDB-00C2-4E1E-9E3C-32E54B2469F3}" type="pres">
      <dgm:prSet presAssocID="{8DB358C9-A1D7-411F-8F00-2EE9FC3B58A3}" presName="dummyConnPt" presStyleCnt="0"/>
      <dgm:spPr/>
      <dgm:t>
        <a:bodyPr/>
        <a:lstStyle/>
        <a:p>
          <a:endParaRPr lang="en-US"/>
        </a:p>
      </dgm:t>
    </dgm:pt>
    <dgm:pt modelId="{636AB862-34A6-4BCB-BF90-FD04DE1DBCB4}" type="pres">
      <dgm:prSet presAssocID="{8DB358C9-A1D7-411F-8F00-2EE9FC3B58A3}" presName="node" presStyleLbl="node1" presStyleIdx="1" presStyleCnt="11" custLinFactY="-13976" custLinFactNeighborX="93366" custLinFactNeighborY="-100000">
        <dgm:presLayoutVars>
          <dgm:bulletEnabled val="1"/>
        </dgm:presLayoutVars>
      </dgm:prSet>
      <dgm:spPr>
        <a:prstGeom prst="roundRect">
          <a:avLst>
            <a:gd name="adj" fmla="val 10000"/>
          </a:avLst>
        </a:prstGeom>
      </dgm:spPr>
      <dgm:t>
        <a:bodyPr/>
        <a:lstStyle/>
        <a:p>
          <a:endParaRPr lang="en-US"/>
        </a:p>
      </dgm:t>
    </dgm:pt>
    <dgm:pt modelId="{23AFAAC3-7625-417F-9E47-BA61DA5EFBE1}" type="pres">
      <dgm:prSet presAssocID="{C179C5E0-87C3-46D7-8126-17A467E21739}" presName="sibTrans" presStyleLbl="bgSibTrans2D1" presStyleIdx="1" presStyleCnt="10" custAng="3" custLinFactY="93145" custLinFactNeighborX="-445" custLinFactNeighborY="100000"/>
      <dgm:spPr>
        <a:prstGeom prst="rect">
          <a:avLst/>
        </a:prstGeom>
      </dgm:spPr>
      <dgm:t>
        <a:bodyPr/>
        <a:lstStyle/>
        <a:p>
          <a:endParaRPr lang="en-US"/>
        </a:p>
      </dgm:t>
    </dgm:pt>
    <dgm:pt modelId="{5B55DDBC-829B-4B3A-AF12-1FEE68EAE52B}" type="pres">
      <dgm:prSet presAssocID="{07B67DF0-4390-4405-B100-54891DFD6B85}" presName="compNode" presStyleCnt="0"/>
      <dgm:spPr/>
      <dgm:t>
        <a:bodyPr/>
        <a:lstStyle/>
        <a:p>
          <a:endParaRPr lang="en-US"/>
        </a:p>
      </dgm:t>
    </dgm:pt>
    <dgm:pt modelId="{5D6C8358-4E2F-4B23-9ABB-D5B484EFBCB5}" type="pres">
      <dgm:prSet presAssocID="{07B67DF0-4390-4405-B100-54891DFD6B85}" presName="dummyConnPt" presStyleCnt="0"/>
      <dgm:spPr/>
      <dgm:t>
        <a:bodyPr/>
        <a:lstStyle/>
        <a:p>
          <a:endParaRPr lang="en-US"/>
        </a:p>
      </dgm:t>
    </dgm:pt>
    <dgm:pt modelId="{3463DCA7-543F-4EF9-A1A5-3EFF7339E3D3}" type="pres">
      <dgm:prSet presAssocID="{07B67DF0-4390-4405-B100-54891DFD6B85}" presName="node" presStyleLbl="node1" presStyleIdx="2" presStyleCnt="11" custScaleX="164613" custLinFactX="100000" custLinFactY="-100000" custLinFactNeighborX="147555" custLinFactNeighborY="-144125">
        <dgm:presLayoutVars>
          <dgm:bulletEnabled val="1"/>
        </dgm:presLayoutVars>
      </dgm:prSet>
      <dgm:spPr>
        <a:prstGeom prst="roundRect">
          <a:avLst>
            <a:gd name="adj" fmla="val 10000"/>
          </a:avLst>
        </a:prstGeom>
      </dgm:spPr>
      <dgm:t>
        <a:bodyPr/>
        <a:lstStyle/>
        <a:p>
          <a:endParaRPr lang="en-US"/>
        </a:p>
      </dgm:t>
    </dgm:pt>
    <dgm:pt modelId="{53EA05F5-0C8C-48BE-B637-053FF2755C58}" type="pres">
      <dgm:prSet presAssocID="{AE6F2151-417C-431F-94E0-2EB904302A17}" presName="sibTrans" presStyleLbl="bgSibTrans2D1" presStyleIdx="2" presStyleCnt="10"/>
      <dgm:spPr>
        <a:prstGeom prst="rect">
          <a:avLst/>
        </a:prstGeom>
      </dgm:spPr>
      <dgm:t>
        <a:bodyPr/>
        <a:lstStyle/>
        <a:p>
          <a:endParaRPr lang="en-US"/>
        </a:p>
      </dgm:t>
    </dgm:pt>
    <dgm:pt modelId="{1A8EECC1-873E-4769-8E75-6729B29E9976}" type="pres">
      <dgm:prSet presAssocID="{FB482F7D-00C5-474F-969E-C7BC19A61357}" presName="compNode" presStyleCnt="0"/>
      <dgm:spPr/>
      <dgm:t>
        <a:bodyPr/>
        <a:lstStyle/>
        <a:p>
          <a:endParaRPr lang="en-US"/>
        </a:p>
      </dgm:t>
    </dgm:pt>
    <dgm:pt modelId="{B9E815CA-F00C-4638-BE57-F5EAE0BE8B63}" type="pres">
      <dgm:prSet presAssocID="{FB482F7D-00C5-474F-969E-C7BC19A61357}" presName="dummyConnPt" presStyleCnt="0"/>
      <dgm:spPr/>
      <dgm:t>
        <a:bodyPr/>
        <a:lstStyle/>
        <a:p>
          <a:endParaRPr lang="en-US"/>
        </a:p>
      </dgm:t>
    </dgm:pt>
    <dgm:pt modelId="{ECEB37C0-7E31-4FEC-B3D6-B4D12D5DBF98}" type="pres">
      <dgm:prSet presAssocID="{FB482F7D-00C5-474F-969E-C7BC19A61357}" presName="node" presStyleLbl="node1" presStyleIdx="3" presStyleCnt="11" custLinFactX="131083" custLinFactY="-100000" custLinFactNeighborX="200000" custLinFactNeighborY="-153496">
        <dgm:presLayoutVars>
          <dgm:bulletEnabled val="1"/>
        </dgm:presLayoutVars>
      </dgm:prSet>
      <dgm:spPr>
        <a:prstGeom prst="roundRect">
          <a:avLst>
            <a:gd name="adj" fmla="val 10000"/>
          </a:avLst>
        </a:prstGeom>
      </dgm:spPr>
      <dgm:t>
        <a:bodyPr/>
        <a:lstStyle/>
        <a:p>
          <a:endParaRPr lang="en-US"/>
        </a:p>
      </dgm:t>
    </dgm:pt>
    <dgm:pt modelId="{9B6099A7-0CE2-4B5C-AE8E-D9418F69BCFE}" type="pres">
      <dgm:prSet presAssocID="{117464B7-2068-46F6-B1C6-FA0FA23D6EC8}" presName="sibTrans" presStyleLbl="bgSibTrans2D1" presStyleIdx="3" presStyleCnt="10"/>
      <dgm:spPr>
        <a:prstGeom prst="rect">
          <a:avLst/>
        </a:prstGeom>
      </dgm:spPr>
      <dgm:t>
        <a:bodyPr/>
        <a:lstStyle/>
        <a:p>
          <a:endParaRPr lang="en-US"/>
        </a:p>
      </dgm:t>
    </dgm:pt>
    <dgm:pt modelId="{79A94440-3290-4945-8A04-41EC0B226475}" type="pres">
      <dgm:prSet presAssocID="{1090111A-04D8-4C3C-AE70-CDD9D3D460FD}" presName="compNode" presStyleCnt="0"/>
      <dgm:spPr/>
      <dgm:t>
        <a:bodyPr/>
        <a:lstStyle/>
        <a:p>
          <a:endParaRPr lang="en-US"/>
        </a:p>
      </dgm:t>
    </dgm:pt>
    <dgm:pt modelId="{817DF9F0-2B49-4692-85DA-83B4BBBA3A14}" type="pres">
      <dgm:prSet presAssocID="{1090111A-04D8-4C3C-AE70-CDD9D3D460FD}" presName="dummyConnPt" presStyleCnt="0"/>
      <dgm:spPr/>
      <dgm:t>
        <a:bodyPr/>
        <a:lstStyle/>
        <a:p>
          <a:endParaRPr lang="en-US"/>
        </a:p>
      </dgm:t>
    </dgm:pt>
    <dgm:pt modelId="{8EE10AE6-9109-49A8-928B-BA513344C43B}" type="pres">
      <dgm:prSet presAssocID="{1090111A-04D8-4C3C-AE70-CDD9D3D460FD}" presName="node" presStyleLbl="node1" presStyleIdx="4" presStyleCnt="11" custLinFactX="70375" custLinFactY="-30050" custLinFactNeighborX="100000" custLinFactNeighborY="-100000">
        <dgm:presLayoutVars>
          <dgm:bulletEnabled val="1"/>
        </dgm:presLayoutVars>
      </dgm:prSet>
      <dgm:spPr>
        <a:prstGeom prst="roundRect">
          <a:avLst>
            <a:gd name="adj" fmla="val 10000"/>
          </a:avLst>
        </a:prstGeom>
      </dgm:spPr>
      <dgm:t>
        <a:bodyPr/>
        <a:lstStyle/>
        <a:p>
          <a:endParaRPr lang="en-US"/>
        </a:p>
      </dgm:t>
    </dgm:pt>
    <dgm:pt modelId="{A8A2F4F1-52F4-44F1-B66C-ABD331332899}" type="pres">
      <dgm:prSet presAssocID="{9F2040C8-1865-48BA-9920-03066035A24F}" presName="sibTrans" presStyleLbl="bgSibTrans2D1" presStyleIdx="4" presStyleCnt="10"/>
      <dgm:spPr>
        <a:prstGeom prst="rect">
          <a:avLst/>
        </a:prstGeom>
      </dgm:spPr>
      <dgm:t>
        <a:bodyPr/>
        <a:lstStyle/>
        <a:p>
          <a:endParaRPr lang="en-US"/>
        </a:p>
      </dgm:t>
    </dgm:pt>
    <dgm:pt modelId="{509964CD-3BCB-488C-A926-F065C40C7A64}" type="pres">
      <dgm:prSet presAssocID="{8D4D9F71-9C75-467B-86FD-F4A2BA88617B}" presName="compNode" presStyleCnt="0"/>
      <dgm:spPr/>
      <dgm:t>
        <a:bodyPr/>
        <a:lstStyle/>
        <a:p>
          <a:endParaRPr lang="en-US"/>
        </a:p>
      </dgm:t>
    </dgm:pt>
    <dgm:pt modelId="{BDB664D1-592E-4BE5-9FDA-0034E9F6B5B9}" type="pres">
      <dgm:prSet presAssocID="{8D4D9F71-9C75-467B-86FD-F4A2BA88617B}" presName="dummyConnPt" presStyleCnt="0"/>
      <dgm:spPr/>
      <dgm:t>
        <a:bodyPr/>
        <a:lstStyle/>
        <a:p>
          <a:endParaRPr lang="en-US"/>
        </a:p>
      </dgm:t>
    </dgm:pt>
    <dgm:pt modelId="{5ED1E76B-B737-4AB4-9DAA-359FABA3A8EF}" type="pres">
      <dgm:prSet presAssocID="{8D4D9F71-9C75-467B-86FD-F4A2BA88617B}" presName="node" presStyleLbl="node1" presStyleIdx="5" presStyleCnt="11" custLinFactX="56578" custLinFactY="16710" custLinFactNeighborX="100000" custLinFactNeighborY="100000">
        <dgm:presLayoutVars>
          <dgm:bulletEnabled val="1"/>
        </dgm:presLayoutVars>
      </dgm:prSet>
      <dgm:spPr>
        <a:prstGeom prst="roundRect">
          <a:avLst>
            <a:gd name="adj" fmla="val 10000"/>
          </a:avLst>
        </a:prstGeom>
      </dgm:spPr>
      <dgm:t>
        <a:bodyPr/>
        <a:lstStyle/>
        <a:p>
          <a:endParaRPr lang="en-US"/>
        </a:p>
      </dgm:t>
    </dgm:pt>
    <dgm:pt modelId="{58FB98D0-0440-4204-9FF6-3FFB5CCEF853}" type="pres">
      <dgm:prSet presAssocID="{D860081F-3A2D-4DFF-86EC-A1D9554BDD9C}" presName="sibTrans" presStyleLbl="bgSibTrans2D1" presStyleIdx="5" presStyleCnt="10"/>
      <dgm:spPr>
        <a:prstGeom prst="rect">
          <a:avLst/>
        </a:prstGeom>
      </dgm:spPr>
      <dgm:t>
        <a:bodyPr/>
        <a:lstStyle/>
        <a:p>
          <a:endParaRPr lang="en-US"/>
        </a:p>
      </dgm:t>
    </dgm:pt>
    <dgm:pt modelId="{A110A67A-ECAB-44B1-84A9-BAF29DB1DCB0}" type="pres">
      <dgm:prSet presAssocID="{D5A30807-C9B8-4F95-8174-78F49AD0868E}" presName="compNode" presStyleCnt="0"/>
      <dgm:spPr/>
      <dgm:t>
        <a:bodyPr/>
        <a:lstStyle/>
        <a:p>
          <a:endParaRPr lang="en-US"/>
        </a:p>
      </dgm:t>
    </dgm:pt>
    <dgm:pt modelId="{95021552-2C34-4764-98B6-CC081E8A74C7}" type="pres">
      <dgm:prSet presAssocID="{D5A30807-C9B8-4F95-8174-78F49AD0868E}" presName="dummyConnPt" presStyleCnt="0"/>
      <dgm:spPr/>
      <dgm:t>
        <a:bodyPr/>
        <a:lstStyle/>
        <a:p>
          <a:endParaRPr lang="en-US"/>
        </a:p>
      </dgm:t>
    </dgm:pt>
    <dgm:pt modelId="{2299A0B5-0100-40AA-8A72-363037C1173D}" type="pres">
      <dgm:prSet presAssocID="{D5A30807-C9B8-4F95-8174-78F49AD0868E}" presName="node" presStyleLbl="node1" presStyleIdx="6" presStyleCnt="11" custLinFactY="100000" custLinFactNeighborX="27409" custLinFactNeighborY="144577">
        <dgm:presLayoutVars>
          <dgm:bulletEnabled val="1"/>
        </dgm:presLayoutVars>
      </dgm:prSet>
      <dgm:spPr>
        <a:prstGeom prst="roundRect">
          <a:avLst>
            <a:gd name="adj" fmla="val 10000"/>
          </a:avLst>
        </a:prstGeom>
      </dgm:spPr>
      <dgm:t>
        <a:bodyPr/>
        <a:lstStyle/>
        <a:p>
          <a:endParaRPr lang="en-US"/>
        </a:p>
      </dgm:t>
    </dgm:pt>
    <dgm:pt modelId="{6D8784C1-0D41-4281-8298-2DDC1E1538D6}" type="pres">
      <dgm:prSet presAssocID="{D3689A6C-C25C-4320-AC24-63DAFEA488DD}" presName="sibTrans" presStyleLbl="bgSibTrans2D1" presStyleIdx="6" presStyleCnt="10"/>
      <dgm:spPr>
        <a:prstGeom prst="rect">
          <a:avLst/>
        </a:prstGeom>
      </dgm:spPr>
      <dgm:t>
        <a:bodyPr/>
        <a:lstStyle/>
        <a:p>
          <a:endParaRPr lang="en-US"/>
        </a:p>
      </dgm:t>
    </dgm:pt>
    <dgm:pt modelId="{E8B2D6C9-47D2-4CFF-B08E-96A73F7C0B76}" type="pres">
      <dgm:prSet presAssocID="{9A8EFAEB-5C08-4FAA-903B-3BAD0F528FB1}" presName="compNode" presStyleCnt="0"/>
      <dgm:spPr/>
      <dgm:t>
        <a:bodyPr/>
        <a:lstStyle/>
        <a:p>
          <a:endParaRPr lang="en-US"/>
        </a:p>
      </dgm:t>
    </dgm:pt>
    <dgm:pt modelId="{B62AAC8D-7BF8-4027-B14A-C920E94A5E10}" type="pres">
      <dgm:prSet presAssocID="{9A8EFAEB-5C08-4FAA-903B-3BAD0F528FB1}" presName="dummyConnPt" presStyleCnt="0"/>
      <dgm:spPr/>
      <dgm:t>
        <a:bodyPr/>
        <a:lstStyle/>
        <a:p>
          <a:endParaRPr lang="en-US"/>
        </a:p>
      </dgm:t>
    </dgm:pt>
    <dgm:pt modelId="{0B0B1C54-5378-408B-8C2B-A88544C5A159}" type="pres">
      <dgm:prSet presAssocID="{9A8EFAEB-5C08-4FAA-903B-3BAD0F528FB1}" presName="node" presStyleLbl="node1" presStyleIdx="7" presStyleCnt="11" custLinFactY="167397" custLinFactNeighborX="-84798" custLinFactNeighborY="200000">
        <dgm:presLayoutVars>
          <dgm:bulletEnabled val="1"/>
        </dgm:presLayoutVars>
      </dgm:prSet>
      <dgm:spPr>
        <a:prstGeom prst="roundRect">
          <a:avLst>
            <a:gd name="adj" fmla="val 10000"/>
          </a:avLst>
        </a:prstGeom>
      </dgm:spPr>
      <dgm:t>
        <a:bodyPr/>
        <a:lstStyle/>
        <a:p>
          <a:endParaRPr lang="en-US"/>
        </a:p>
      </dgm:t>
    </dgm:pt>
    <dgm:pt modelId="{479BC291-1649-4ADC-B028-2F8B4B2E7439}" type="pres">
      <dgm:prSet presAssocID="{B0B1531F-8032-4A79-BBA5-81CE1E5ACC4B}" presName="sibTrans" presStyleLbl="bgSibTrans2D1" presStyleIdx="7" presStyleCnt="10"/>
      <dgm:spPr>
        <a:prstGeom prst="rect">
          <a:avLst/>
        </a:prstGeom>
      </dgm:spPr>
      <dgm:t>
        <a:bodyPr/>
        <a:lstStyle/>
        <a:p>
          <a:endParaRPr lang="en-US"/>
        </a:p>
      </dgm:t>
    </dgm:pt>
    <dgm:pt modelId="{62233F80-5884-4A92-BB6C-DC91DC29AA61}" type="pres">
      <dgm:prSet presAssocID="{7F958A94-FE04-47EA-A6A1-3E9DE9A8DF30}" presName="compNode" presStyleCnt="0"/>
      <dgm:spPr/>
      <dgm:t>
        <a:bodyPr/>
        <a:lstStyle/>
        <a:p>
          <a:endParaRPr lang="en-US"/>
        </a:p>
      </dgm:t>
    </dgm:pt>
    <dgm:pt modelId="{B51489A9-93EA-494B-8E49-3CFC35D62A14}" type="pres">
      <dgm:prSet presAssocID="{7F958A94-FE04-47EA-A6A1-3E9DE9A8DF30}" presName="dummyConnPt" presStyleCnt="0"/>
      <dgm:spPr/>
      <dgm:t>
        <a:bodyPr/>
        <a:lstStyle/>
        <a:p>
          <a:endParaRPr lang="en-US"/>
        </a:p>
      </dgm:t>
    </dgm:pt>
    <dgm:pt modelId="{BE310170-3AF8-4344-A724-2DC25DD617CC}" type="pres">
      <dgm:prSet presAssocID="{7F958A94-FE04-47EA-A6A1-3E9DE9A8DF30}" presName="node" presStyleLbl="node1" presStyleIdx="8" presStyleCnt="11" custLinFactX="-144353" custLinFactY="166527" custLinFactNeighborX="-200000" custLinFactNeighborY="200000">
        <dgm:presLayoutVars>
          <dgm:bulletEnabled val="1"/>
        </dgm:presLayoutVars>
      </dgm:prSet>
      <dgm:spPr>
        <a:prstGeom prst="roundRect">
          <a:avLst>
            <a:gd name="adj" fmla="val 10000"/>
          </a:avLst>
        </a:prstGeom>
      </dgm:spPr>
      <dgm:t>
        <a:bodyPr/>
        <a:lstStyle/>
        <a:p>
          <a:endParaRPr lang="en-US"/>
        </a:p>
      </dgm:t>
    </dgm:pt>
    <dgm:pt modelId="{975EFD2C-82C6-4958-AFF4-4B9006A7BA34}" type="pres">
      <dgm:prSet presAssocID="{07066F28-969A-479F-979D-8D20DEAFBC4C}" presName="sibTrans" presStyleLbl="bgSibTrans2D1" presStyleIdx="8" presStyleCnt="10"/>
      <dgm:spPr>
        <a:prstGeom prst="rect">
          <a:avLst/>
        </a:prstGeom>
      </dgm:spPr>
      <dgm:t>
        <a:bodyPr/>
        <a:lstStyle/>
        <a:p>
          <a:endParaRPr lang="en-US"/>
        </a:p>
      </dgm:t>
    </dgm:pt>
    <dgm:pt modelId="{A1A427BF-713F-4893-A0DA-244E2BD74121}" type="pres">
      <dgm:prSet presAssocID="{73C8AF9D-DD9E-4EBA-956F-C606EB63D080}" presName="compNode" presStyleCnt="0"/>
      <dgm:spPr/>
      <dgm:t>
        <a:bodyPr/>
        <a:lstStyle/>
        <a:p>
          <a:endParaRPr lang="en-US"/>
        </a:p>
      </dgm:t>
    </dgm:pt>
    <dgm:pt modelId="{C9679509-20D2-4DCA-A2DB-F3BA94B7BD1B}" type="pres">
      <dgm:prSet presAssocID="{73C8AF9D-DD9E-4EBA-956F-C606EB63D080}" presName="dummyConnPt" presStyleCnt="0"/>
      <dgm:spPr/>
      <dgm:t>
        <a:bodyPr/>
        <a:lstStyle/>
        <a:p>
          <a:endParaRPr lang="en-US"/>
        </a:p>
      </dgm:t>
    </dgm:pt>
    <dgm:pt modelId="{FB844530-F9C4-4CAB-8EAD-96659C18BF27}" type="pres">
      <dgm:prSet presAssocID="{73C8AF9D-DD9E-4EBA-956F-C606EB63D080}" presName="node" presStyleLbl="node1" presStyleIdx="9" presStyleCnt="11" custLinFactX="-161097" custLinFactY="28472" custLinFactNeighborX="-200000" custLinFactNeighborY="100000">
        <dgm:presLayoutVars>
          <dgm:bulletEnabled val="1"/>
        </dgm:presLayoutVars>
      </dgm:prSet>
      <dgm:spPr>
        <a:prstGeom prst="roundRect">
          <a:avLst>
            <a:gd name="adj" fmla="val 10000"/>
          </a:avLst>
        </a:prstGeom>
      </dgm:spPr>
      <dgm:t>
        <a:bodyPr/>
        <a:lstStyle/>
        <a:p>
          <a:endParaRPr lang="en-US"/>
        </a:p>
      </dgm:t>
    </dgm:pt>
    <dgm:pt modelId="{B92E1D75-03E9-46BF-8EF9-6020F14BFA78}" type="pres">
      <dgm:prSet presAssocID="{52C75086-2F0C-4009-A986-31729EFF7F97}" presName="sibTrans" presStyleLbl="bgSibTrans2D1" presStyleIdx="9" presStyleCnt="10"/>
      <dgm:spPr>
        <a:prstGeom prst="rect">
          <a:avLst/>
        </a:prstGeom>
      </dgm:spPr>
      <dgm:t>
        <a:bodyPr/>
        <a:lstStyle/>
        <a:p>
          <a:endParaRPr lang="en-US"/>
        </a:p>
      </dgm:t>
    </dgm:pt>
    <dgm:pt modelId="{CED9546A-7D39-49B5-A81E-80E2D2226178}" type="pres">
      <dgm:prSet presAssocID="{D5C50893-DFB2-4252-BEFB-A5F4B98FCF28}" presName="compNode" presStyleCnt="0"/>
      <dgm:spPr/>
      <dgm:t>
        <a:bodyPr/>
        <a:lstStyle/>
        <a:p>
          <a:endParaRPr lang="en-US"/>
        </a:p>
      </dgm:t>
    </dgm:pt>
    <dgm:pt modelId="{7E417B34-E3B7-4754-B4CF-E0A2FDBD7BE8}" type="pres">
      <dgm:prSet presAssocID="{D5C50893-DFB2-4252-BEFB-A5F4B98FCF28}" presName="dummyConnPt" presStyleCnt="0"/>
      <dgm:spPr/>
      <dgm:t>
        <a:bodyPr/>
        <a:lstStyle/>
        <a:p>
          <a:endParaRPr lang="en-US"/>
        </a:p>
      </dgm:t>
    </dgm:pt>
    <dgm:pt modelId="{095F9D48-484C-43D1-BBEC-A8BDBE4ABF49}" type="pres">
      <dgm:prSet presAssocID="{D5C50893-DFB2-4252-BEFB-A5F4B98FCF28}" presName="node" presStyleLbl="node1" presStyleIdx="10" presStyleCnt="11" custLinFactX="-161097" custLinFactY="-16530" custLinFactNeighborX="-200000" custLinFactNeighborY="-100000">
        <dgm:presLayoutVars>
          <dgm:bulletEnabled val="1"/>
        </dgm:presLayoutVars>
      </dgm:prSet>
      <dgm:spPr>
        <a:prstGeom prst="roundRect">
          <a:avLst>
            <a:gd name="adj" fmla="val 10000"/>
          </a:avLst>
        </a:prstGeom>
      </dgm:spPr>
      <dgm:t>
        <a:bodyPr/>
        <a:lstStyle/>
        <a:p>
          <a:endParaRPr lang="en-US"/>
        </a:p>
      </dgm:t>
    </dgm:pt>
  </dgm:ptLst>
  <dgm:cxnLst>
    <dgm:cxn modelId="{FBD2EB35-34F2-4BE4-BCEC-B99886237D6A}" type="presOf" srcId="{8D4D9F71-9C75-467B-86FD-F4A2BA88617B}" destId="{5ED1E76B-B737-4AB4-9DAA-359FABA3A8EF}" srcOrd="0" destOrd="0" presId="urn:microsoft.com/office/officeart/2005/8/layout/bProcess4"/>
    <dgm:cxn modelId="{DDF22E9D-8350-4F9A-A487-BA91429DF502}" type="presOf" srcId="{D5C50893-DFB2-4252-BEFB-A5F4B98FCF28}" destId="{095F9D48-484C-43D1-BBEC-A8BDBE4ABF49}" srcOrd="0" destOrd="0" presId="urn:microsoft.com/office/officeart/2005/8/layout/bProcess4"/>
    <dgm:cxn modelId="{06896F99-7323-459A-A20E-780A3DAAD2CE}" srcId="{E02EAE90-A094-4FD6-BB5C-5E856E4A2C73}" destId="{921587D6-CDF4-4997-A199-9F1C5A65CF7F}" srcOrd="0" destOrd="0" parTransId="{00526772-1091-429A-B2E1-D584F9F255AB}" sibTransId="{4859E0E6-58A9-4635-8173-EF2D492A6540}"/>
    <dgm:cxn modelId="{40662C72-3E35-46CF-90FD-B26D2BD0C379}" srcId="{E02EAE90-A094-4FD6-BB5C-5E856E4A2C73}" destId="{7F958A94-FE04-47EA-A6A1-3E9DE9A8DF30}" srcOrd="8" destOrd="0" parTransId="{970C9FD7-A951-4F3F-8A51-BA9AAE85ED7D}" sibTransId="{07066F28-969A-479F-979D-8D20DEAFBC4C}"/>
    <dgm:cxn modelId="{383A3082-B883-4389-B72C-C93CADCBEBB5}" type="presOf" srcId="{C179C5E0-87C3-46D7-8126-17A467E21739}" destId="{23AFAAC3-7625-417F-9E47-BA61DA5EFBE1}" srcOrd="0" destOrd="0" presId="urn:microsoft.com/office/officeart/2005/8/layout/bProcess4"/>
    <dgm:cxn modelId="{0C9442A3-9FD6-45FA-B482-5E8A2C91A455}" type="presOf" srcId="{9F2040C8-1865-48BA-9920-03066035A24F}" destId="{A8A2F4F1-52F4-44F1-B66C-ABD331332899}" srcOrd="0" destOrd="0" presId="urn:microsoft.com/office/officeart/2005/8/layout/bProcess4"/>
    <dgm:cxn modelId="{DE0D3EFE-28AC-4B1A-A890-360923DBC3F7}" srcId="{E02EAE90-A094-4FD6-BB5C-5E856E4A2C73}" destId="{D5A30807-C9B8-4F95-8174-78F49AD0868E}" srcOrd="6" destOrd="0" parTransId="{8E9FFB9B-973D-4A26-99BE-36E5F5849477}" sibTransId="{D3689A6C-C25C-4320-AC24-63DAFEA488DD}"/>
    <dgm:cxn modelId="{AE1BD0D8-9B23-4353-891E-E3C69C7596FD}" type="presOf" srcId="{D3689A6C-C25C-4320-AC24-63DAFEA488DD}" destId="{6D8784C1-0D41-4281-8298-2DDC1E1538D6}" srcOrd="0" destOrd="0" presId="urn:microsoft.com/office/officeart/2005/8/layout/bProcess4"/>
    <dgm:cxn modelId="{49FB1436-56BC-4DC3-B4DA-B146C108F258}" type="presOf" srcId="{AE6F2151-417C-431F-94E0-2EB904302A17}" destId="{53EA05F5-0C8C-48BE-B637-053FF2755C58}" srcOrd="0" destOrd="0" presId="urn:microsoft.com/office/officeart/2005/8/layout/bProcess4"/>
    <dgm:cxn modelId="{C08CF294-75EB-42D6-9086-D56D1B333199}" type="presOf" srcId="{B0B1531F-8032-4A79-BBA5-81CE1E5ACC4B}" destId="{479BC291-1649-4ADC-B028-2F8B4B2E7439}" srcOrd="0" destOrd="0" presId="urn:microsoft.com/office/officeart/2005/8/layout/bProcess4"/>
    <dgm:cxn modelId="{63BBA785-40AC-4BDE-A834-3F372CD524AD}" srcId="{E02EAE90-A094-4FD6-BB5C-5E856E4A2C73}" destId="{9A8EFAEB-5C08-4FAA-903B-3BAD0F528FB1}" srcOrd="7" destOrd="0" parTransId="{D38E8309-FCD5-43D5-A5F1-8EAFD44C17D0}" sibTransId="{B0B1531F-8032-4A79-BBA5-81CE1E5ACC4B}"/>
    <dgm:cxn modelId="{57D39256-0C43-41F9-A77A-762DEEEFCE39}" srcId="{E02EAE90-A094-4FD6-BB5C-5E856E4A2C73}" destId="{D5C50893-DFB2-4252-BEFB-A5F4B98FCF28}" srcOrd="10" destOrd="0" parTransId="{BB3CC39A-9F73-475D-ADA8-586D10022A36}" sibTransId="{1D2B41AA-4F22-469C-AD72-A5FAD8231EF5}"/>
    <dgm:cxn modelId="{3E26EAAE-2807-40D8-A5DF-1CE36F52F05B}" srcId="{E02EAE90-A094-4FD6-BB5C-5E856E4A2C73}" destId="{FB482F7D-00C5-474F-969E-C7BC19A61357}" srcOrd="3" destOrd="0" parTransId="{8074A2F0-66F1-41FC-BD8E-A9FBD98A590A}" sibTransId="{117464B7-2068-46F6-B1C6-FA0FA23D6EC8}"/>
    <dgm:cxn modelId="{77506C88-AFCB-4266-AC16-563C83C7C343}" type="presOf" srcId="{921587D6-CDF4-4997-A199-9F1C5A65CF7F}" destId="{A70FFB7A-C1A1-4F4C-AB43-133586E83E7C}" srcOrd="0" destOrd="0" presId="urn:microsoft.com/office/officeart/2005/8/layout/bProcess4"/>
    <dgm:cxn modelId="{4DCBAF9F-8BFC-4571-80FA-CC7A20F7AE28}" type="presOf" srcId="{D860081F-3A2D-4DFF-86EC-A1D9554BDD9C}" destId="{58FB98D0-0440-4204-9FF6-3FFB5CCEF853}" srcOrd="0" destOrd="0" presId="urn:microsoft.com/office/officeart/2005/8/layout/bProcess4"/>
    <dgm:cxn modelId="{C752E423-522D-442C-9F30-402B78306C54}" srcId="{E02EAE90-A094-4FD6-BB5C-5E856E4A2C73}" destId="{8DB358C9-A1D7-411F-8F00-2EE9FC3B58A3}" srcOrd="1" destOrd="0" parTransId="{17D014DB-4D4A-4A2F-A887-D10866DF0D9A}" sibTransId="{C179C5E0-87C3-46D7-8126-17A467E21739}"/>
    <dgm:cxn modelId="{C32AAF18-9D3D-46EC-9437-099C2384576C}" srcId="{E02EAE90-A094-4FD6-BB5C-5E856E4A2C73}" destId="{8D4D9F71-9C75-467B-86FD-F4A2BA88617B}" srcOrd="5" destOrd="0" parTransId="{9D61FCE4-8FE5-4939-A1C0-07B8F474FC15}" sibTransId="{D860081F-3A2D-4DFF-86EC-A1D9554BDD9C}"/>
    <dgm:cxn modelId="{32CDF293-7E9B-4AF8-A025-D3C98E8713D5}" type="presOf" srcId="{D5A30807-C9B8-4F95-8174-78F49AD0868E}" destId="{2299A0B5-0100-40AA-8A72-363037C1173D}" srcOrd="0" destOrd="0" presId="urn:microsoft.com/office/officeart/2005/8/layout/bProcess4"/>
    <dgm:cxn modelId="{8C2EAFCF-60A7-483E-BB06-1106FBD2E6B8}" type="presOf" srcId="{4859E0E6-58A9-4635-8173-EF2D492A6540}" destId="{FEE5A6E0-9758-4056-993A-CCFBEB80CB43}" srcOrd="0" destOrd="0" presId="urn:microsoft.com/office/officeart/2005/8/layout/bProcess4"/>
    <dgm:cxn modelId="{14E9C847-7737-41E5-A67A-E895EE60A5C8}" type="presOf" srcId="{07B67DF0-4390-4405-B100-54891DFD6B85}" destId="{3463DCA7-543F-4EF9-A1A5-3EFF7339E3D3}" srcOrd="0" destOrd="0" presId="urn:microsoft.com/office/officeart/2005/8/layout/bProcess4"/>
    <dgm:cxn modelId="{0A9DA4CD-F562-4326-9F7F-4EC93567B27A}" type="presOf" srcId="{07066F28-969A-479F-979D-8D20DEAFBC4C}" destId="{975EFD2C-82C6-4958-AFF4-4B9006A7BA34}" srcOrd="0" destOrd="0" presId="urn:microsoft.com/office/officeart/2005/8/layout/bProcess4"/>
    <dgm:cxn modelId="{1B749B29-9497-4220-9045-9A58A85A4E44}" type="presOf" srcId="{7F958A94-FE04-47EA-A6A1-3E9DE9A8DF30}" destId="{BE310170-3AF8-4344-A724-2DC25DD617CC}" srcOrd="0" destOrd="0" presId="urn:microsoft.com/office/officeart/2005/8/layout/bProcess4"/>
    <dgm:cxn modelId="{1D26DC69-9054-4450-A19A-D203DF924651}" type="presOf" srcId="{E02EAE90-A094-4FD6-BB5C-5E856E4A2C73}" destId="{887C87B4-D844-4AD4-A821-387AC2B1D631}" srcOrd="0" destOrd="0" presId="urn:microsoft.com/office/officeart/2005/8/layout/bProcess4"/>
    <dgm:cxn modelId="{0E217F09-D5CD-42BC-BD03-21227A029389}" type="presOf" srcId="{1090111A-04D8-4C3C-AE70-CDD9D3D460FD}" destId="{8EE10AE6-9109-49A8-928B-BA513344C43B}" srcOrd="0" destOrd="0" presId="urn:microsoft.com/office/officeart/2005/8/layout/bProcess4"/>
    <dgm:cxn modelId="{9387D1B0-7235-4A46-8C7A-2B10C7642D34}" srcId="{E02EAE90-A094-4FD6-BB5C-5E856E4A2C73}" destId="{07B67DF0-4390-4405-B100-54891DFD6B85}" srcOrd="2" destOrd="0" parTransId="{05B9B358-A001-4457-8DC2-5F849DB0B515}" sibTransId="{AE6F2151-417C-431F-94E0-2EB904302A17}"/>
    <dgm:cxn modelId="{77233EA1-EBD6-4F92-9283-C0959FDFA936}" type="presOf" srcId="{FB482F7D-00C5-474F-969E-C7BC19A61357}" destId="{ECEB37C0-7E31-4FEC-B3D6-B4D12D5DBF98}" srcOrd="0" destOrd="0" presId="urn:microsoft.com/office/officeart/2005/8/layout/bProcess4"/>
    <dgm:cxn modelId="{29458A86-4EA6-465D-AB88-5C030E00BE19}" type="presOf" srcId="{117464B7-2068-46F6-B1C6-FA0FA23D6EC8}" destId="{9B6099A7-0CE2-4B5C-AE8E-D9418F69BCFE}" srcOrd="0" destOrd="0" presId="urn:microsoft.com/office/officeart/2005/8/layout/bProcess4"/>
    <dgm:cxn modelId="{7C2DA303-049C-4A26-9F79-14DB50AD8327}" srcId="{E02EAE90-A094-4FD6-BB5C-5E856E4A2C73}" destId="{1090111A-04D8-4C3C-AE70-CDD9D3D460FD}" srcOrd="4" destOrd="0" parTransId="{1C6FE042-A190-499B-843A-6D29409F824E}" sibTransId="{9F2040C8-1865-48BA-9920-03066035A24F}"/>
    <dgm:cxn modelId="{BD6EC08F-B9DB-44EB-B8FF-1291C9700BA0}" type="presOf" srcId="{73C8AF9D-DD9E-4EBA-956F-C606EB63D080}" destId="{FB844530-F9C4-4CAB-8EAD-96659C18BF27}" srcOrd="0" destOrd="0" presId="urn:microsoft.com/office/officeart/2005/8/layout/bProcess4"/>
    <dgm:cxn modelId="{B25438C9-B263-4E1D-A508-F99D5D22C7A4}" srcId="{E02EAE90-A094-4FD6-BB5C-5E856E4A2C73}" destId="{73C8AF9D-DD9E-4EBA-956F-C606EB63D080}" srcOrd="9" destOrd="0" parTransId="{4CFB90F3-D494-4E5B-BC91-061E2159EEF5}" sibTransId="{52C75086-2F0C-4009-A986-31729EFF7F97}"/>
    <dgm:cxn modelId="{3F22BE5E-3848-4510-AFE1-00B18FB190DE}" type="presOf" srcId="{52C75086-2F0C-4009-A986-31729EFF7F97}" destId="{B92E1D75-03E9-46BF-8EF9-6020F14BFA78}" srcOrd="0" destOrd="0" presId="urn:microsoft.com/office/officeart/2005/8/layout/bProcess4"/>
    <dgm:cxn modelId="{CCD1B314-90DD-4994-AB37-65306F7EF9E2}" type="presOf" srcId="{9A8EFAEB-5C08-4FAA-903B-3BAD0F528FB1}" destId="{0B0B1C54-5378-408B-8C2B-A88544C5A159}" srcOrd="0" destOrd="0" presId="urn:microsoft.com/office/officeart/2005/8/layout/bProcess4"/>
    <dgm:cxn modelId="{7EA4A03F-F2A3-4CA7-A59B-6932A0D9C2E1}" type="presOf" srcId="{8DB358C9-A1D7-411F-8F00-2EE9FC3B58A3}" destId="{636AB862-34A6-4BCB-BF90-FD04DE1DBCB4}" srcOrd="0" destOrd="0" presId="urn:microsoft.com/office/officeart/2005/8/layout/bProcess4"/>
    <dgm:cxn modelId="{62B2D007-BDD7-420C-B7F8-6CD7072B8478}" type="presParOf" srcId="{887C87B4-D844-4AD4-A821-387AC2B1D631}" destId="{1104B7F6-FA42-4503-BDB5-298B885DAFE2}" srcOrd="0" destOrd="0" presId="urn:microsoft.com/office/officeart/2005/8/layout/bProcess4"/>
    <dgm:cxn modelId="{508D89BD-785C-42A7-AD18-FC172444BB82}" type="presParOf" srcId="{1104B7F6-FA42-4503-BDB5-298B885DAFE2}" destId="{4DD9350D-5C0F-4AC3-AAEB-B0DD019E2158}" srcOrd="0" destOrd="0" presId="urn:microsoft.com/office/officeart/2005/8/layout/bProcess4"/>
    <dgm:cxn modelId="{54C64378-C0D8-4749-9629-0881E6773D54}" type="presParOf" srcId="{1104B7F6-FA42-4503-BDB5-298B885DAFE2}" destId="{A70FFB7A-C1A1-4F4C-AB43-133586E83E7C}" srcOrd="1" destOrd="0" presId="urn:microsoft.com/office/officeart/2005/8/layout/bProcess4"/>
    <dgm:cxn modelId="{561EFAF0-B56E-4A86-9F8D-EA271EB0CA35}" type="presParOf" srcId="{887C87B4-D844-4AD4-A821-387AC2B1D631}" destId="{FEE5A6E0-9758-4056-993A-CCFBEB80CB43}" srcOrd="1" destOrd="0" presId="urn:microsoft.com/office/officeart/2005/8/layout/bProcess4"/>
    <dgm:cxn modelId="{D5C12559-BC5F-41BE-8B80-EAD6064055F6}" type="presParOf" srcId="{887C87B4-D844-4AD4-A821-387AC2B1D631}" destId="{28F00924-F9AE-4129-AADA-55414B61FBD0}" srcOrd="2" destOrd="0" presId="urn:microsoft.com/office/officeart/2005/8/layout/bProcess4"/>
    <dgm:cxn modelId="{20B0B326-2DD7-4F60-A132-6E273EDF4CAE}" type="presParOf" srcId="{28F00924-F9AE-4129-AADA-55414B61FBD0}" destId="{6D9C1BDB-00C2-4E1E-9E3C-32E54B2469F3}" srcOrd="0" destOrd="0" presId="urn:microsoft.com/office/officeart/2005/8/layout/bProcess4"/>
    <dgm:cxn modelId="{24637092-86D2-49F2-864D-81128197A55A}" type="presParOf" srcId="{28F00924-F9AE-4129-AADA-55414B61FBD0}" destId="{636AB862-34A6-4BCB-BF90-FD04DE1DBCB4}" srcOrd="1" destOrd="0" presId="urn:microsoft.com/office/officeart/2005/8/layout/bProcess4"/>
    <dgm:cxn modelId="{A81534F2-7BEE-486E-B92A-B24BF362318F}" type="presParOf" srcId="{887C87B4-D844-4AD4-A821-387AC2B1D631}" destId="{23AFAAC3-7625-417F-9E47-BA61DA5EFBE1}" srcOrd="3" destOrd="0" presId="urn:microsoft.com/office/officeart/2005/8/layout/bProcess4"/>
    <dgm:cxn modelId="{13D237E7-EF0D-4D27-8A31-F6C54F657182}" type="presParOf" srcId="{887C87B4-D844-4AD4-A821-387AC2B1D631}" destId="{5B55DDBC-829B-4B3A-AF12-1FEE68EAE52B}" srcOrd="4" destOrd="0" presId="urn:microsoft.com/office/officeart/2005/8/layout/bProcess4"/>
    <dgm:cxn modelId="{AB218ECE-7019-43B4-A0E6-93B239A38031}" type="presParOf" srcId="{5B55DDBC-829B-4B3A-AF12-1FEE68EAE52B}" destId="{5D6C8358-4E2F-4B23-9ABB-D5B484EFBCB5}" srcOrd="0" destOrd="0" presId="urn:microsoft.com/office/officeart/2005/8/layout/bProcess4"/>
    <dgm:cxn modelId="{C967C18B-FCEC-44E4-AB04-7C57199F3B96}" type="presParOf" srcId="{5B55DDBC-829B-4B3A-AF12-1FEE68EAE52B}" destId="{3463DCA7-543F-4EF9-A1A5-3EFF7339E3D3}" srcOrd="1" destOrd="0" presId="urn:microsoft.com/office/officeart/2005/8/layout/bProcess4"/>
    <dgm:cxn modelId="{4ADB086C-F6C3-4709-A7C9-D9760BCBE4EE}" type="presParOf" srcId="{887C87B4-D844-4AD4-A821-387AC2B1D631}" destId="{53EA05F5-0C8C-48BE-B637-053FF2755C58}" srcOrd="5" destOrd="0" presId="urn:microsoft.com/office/officeart/2005/8/layout/bProcess4"/>
    <dgm:cxn modelId="{C7A7DBF2-2FC9-4F97-BC74-CF0A9C035AB5}" type="presParOf" srcId="{887C87B4-D844-4AD4-A821-387AC2B1D631}" destId="{1A8EECC1-873E-4769-8E75-6729B29E9976}" srcOrd="6" destOrd="0" presId="urn:microsoft.com/office/officeart/2005/8/layout/bProcess4"/>
    <dgm:cxn modelId="{C3437976-C22A-46D2-83D9-CF67BE159FC6}" type="presParOf" srcId="{1A8EECC1-873E-4769-8E75-6729B29E9976}" destId="{B9E815CA-F00C-4638-BE57-F5EAE0BE8B63}" srcOrd="0" destOrd="0" presId="urn:microsoft.com/office/officeart/2005/8/layout/bProcess4"/>
    <dgm:cxn modelId="{CD9C1B9D-91B1-43FE-90C3-880BCB828B30}" type="presParOf" srcId="{1A8EECC1-873E-4769-8E75-6729B29E9976}" destId="{ECEB37C0-7E31-4FEC-B3D6-B4D12D5DBF98}" srcOrd="1" destOrd="0" presId="urn:microsoft.com/office/officeart/2005/8/layout/bProcess4"/>
    <dgm:cxn modelId="{5660E6D5-7541-477B-98C5-70BB30C74DD2}" type="presParOf" srcId="{887C87B4-D844-4AD4-A821-387AC2B1D631}" destId="{9B6099A7-0CE2-4B5C-AE8E-D9418F69BCFE}" srcOrd="7" destOrd="0" presId="urn:microsoft.com/office/officeart/2005/8/layout/bProcess4"/>
    <dgm:cxn modelId="{CCD189FF-6F74-43B5-AFE2-C52CA1D6E8FF}" type="presParOf" srcId="{887C87B4-D844-4AD4-A821-387AC2B1D631}" destId="{79A94440-3290-4945-8A04-41EC0B226475}" srcOrd="8" destOrd="0" presId="urn:microsoft.com/office/officeart/2005/8/layout/bProcess4"/>
    <dgm:cxn modelId="{5FA5A584-4304-4178-9C2B-CB4251BC601E}" type="presParOf" srcId="{79A94440-3290-4945-8A04-41EC0B226475}" destId="{817DF9F0-2B49-4692-85DA-83B4BBBA3A14}" srcOrd="0" destOrd="0" presId="urn:microsoft.com/office/officeart/2005/8/layout/bProcess4"/>
    <dgm:cxn modelId="{6071CF69-E160-4795-94D1-64EB2F4A41CE}" type="presParOf" srcId="{79A94440-3290-4945-8A04-41EC0B226475}" destId="{8EE10AE6-9109-49A8-928B-BA513344C43B}" srcOrd="1" destOrd="0" presId="urn:microsoft.com/office/officeart/2005/8/layout/bProcess4"/>
    <dgm:cxn modelId="{9C0C10D7-428E-4948-BA93-86DBF6A2F814}" type="presParOf" srcId="{887C87B4-D844-4AD4-A821-387AC2B1D631}" destId="{A8A2F4F1-52F4-44F1-B66C-ABD331332899}" srcOrd="9" destOrd="0" presId="urn:microsoft.com/office/officeart/2005/8/layout/bProcess4"/>
    <dgm:cxn modelId="{B6ABDAA7-A395-44C9-B943-D541CAD7C36F}" type="presParOf" srcId="{887C87B4-D844-4AD4-A821-387AC2B1D631}" destId="{509964CD-3BCB-488C-A926-F065C40C7A64}" srcOrd="10" destOrd="0" presId="urn:microsoft.com/office/officeart/2005/8/layout/bProcess4"/>
    <dgm:cxn modelId="{903DED57-4C73-4ED2-BC6E-945474C8E776}" type="presParOf" srcId="{509964CD-3BCB-488C-A926-F065C40C7A64}" destId="{BDB664D1-592E-4BE5-9FDA-0034E9F6B5B9}" srcOrd="0" destOrd="0" presId="urn:microsoft.com/office/officeart/2005/8/layout/bProcess4"/>
    <dgm:cxn modelId="{D061330B-B5FC-4103-8974-646DCBAABC9D}" type="presParOf" srcId="{509964CD-3BCB-488C-A926-F065C40C7A64}" destId="{5ED1E76B-B737-4AB4-9DAA-359FABA3A8EF}" srcOrd="1" destOrd="0" presId="urn:microsoft.com/office/officeart/2005/8/layout/bProcess4"/>
    <dgm:cxn modelId="{0B3DA0AD-6799-4095-ACE6-1270ABE25FC0}" type="presParOf" srcId="{887C87B4-D844-4AD4-A821-387AC2B1D631}" destId="{58FB98D0-0440-4204-9FF6-3FFB5CCEF853}" srcOrd="11" destOrd="0" presId="urn:microsoft.com/office/officeart/2005/8/layout/bProcess4"/>
    <dgm:cxn modelId="{519DFBEF-BD36-46D6-81FC-B9E7F3E78BF7}" type="presParOf" srcId="{887C87B4-D844-4AD4-A821-387AC2B1D631}" destId="{A110A67A-ECAB-44B1-84A9-BAF29DB1DCB0}" srcOrd="12" destOrd="0" presId="urn:microsoft.com/office/officeart/2005/8/layout/bProcess4"/>
    <dgm:cxn modelId="{D4804563-B2A8-4CD5-96CC-C19876689612}" type="presParOf" srcId="{A110A67A-ECAB-44B1-84A9-BAF29DB1DCB0}" destId="{95021552-2C34-4764-98B6-CC081E8A74C7}" srcOrd="0" destOrd="0" presId="urn:microsoft.com/office/officeart/2005/8/layout/bProcess4"/>
    <dgm:cxn modelId="{0FA0583C-AD44-44EA-98F5-FEECB759CFD3}" type="presParOf" srcId="{A110A67A-ECAB-44B1-84A9-BAF29DB1DCB0}" destId="{2299A0B5-0100-40AA-8A72-363037C1173D}" srcOrd="1" destOrd="0" presId="urn:microsoft.com/office/officeart/2005/8/layout/bProcess4"/>
    <dgm:cxn modelId="{938C34CF-BCD4-45A2-ACFF-D7EC9E10DCD1}" type="presParOf" srcId="{887C87B4-D844-4AD4-A821-387AC2B1D631}" destId="{6D8784C1-0D41-4281-8298-2DDC1E1538D6}" srcOrd="13" destOrd="0" presId="urn:microsoft.com/office/officeart/2005/8/layout/bProcess4"/>
    <dgm:cxn modelId="{83371BA8-42DC-4FF8-A009-C42EF7B2D524}" type="presParOf" srcId="{887C87B4-D844-4AD4-A821-387AC2B1D631}" destId="{E8B2D6C9-47D2-4CFF-B08E-96A73F7C0B76}" srcOrd="14" destOrd="0" presId="urn:microsoft.com/office/officeart/2005/8/layout/bProcess4"/>
    <dgm:cxn modelId="{90A02592-4945-4978-AC3C-7E5ED03CB318}" type="presParOf" srcId="{E8B2D6C9-47D2-4CFF-B08E-96A73F7C0B76}" destId="{B62AAC8D-7BF8-4027-B14A-C920E94A5E10}" srcOrd="0" destOrd="0" presId="urn:microsoft.com/office/officeart/2005/8/layout/bProcess4"/>
    <dgm:cxn modelId="{C2D4E3AA-33E3-41D2-AE56-FD8C3EEAA8FD}" type="presParOf" srcId="{E8B2D6C9-47D2-4CFF-B08E-96A73F7C0B76}" destId="{0B0B1C54-5378-408B-8C2B-A88544C5A159}" srcOrd="1" destOrd="0" presId="urn:microsoft.com/office/officeart/2005/8/layout/bProcess4"/>
    <dgm:cxn modelId="{0598919E-23D8-4395-A6FF-2076CA181CA4}" type="presParOf" srcId="{887C87B4-D844-4AD4-A821-387AC2B1D631}" destId="{479BC291-1649-4ADC-B028-2F8B4B2E7439}" srcOrd="15" destOrd="0" presId="urn:microsoft.com/office/officeart/2005/8/layout/bProcess4"/>
    <dgm:cxn modelId="{BB41C53E-1762-411A-A11F-1BD320A081A1}" type="presParOf" srcId="{887C87B4-D844-4AD4-A821-387AC2B1D631}" destId="{62233F80-5884-4A92-BB6C-DC91DC29AA61}" srcOrd="16" destOrd="0" presId="urn:microsoft.com/office/officeart/2005/8/layout/bProcess4"/>
    <dgm:cxn modelId="{C9833E5C-8407-4D11-ACC5-96CBD1C65D1B}" type="presParOf" srcId="{62233F80-5884-4A92-BB6C-DC91DC29AA61}" destId="{B51489A9-93EA-494B-8E49-3CFC35D62A14}" srcOrd="0" destOrd="0" presId="urn:microsoft.com/office/officeart/2005/8/layout/bProcess4"/>
    <dgm:cxn modelId="{7AB4787E-A8EA-4EF6-BD14-6DA90E316BB0}" type="presParOf" srcId="{62233F80-5884-4A92-BB6C-DC91DC29AA61}" destId="{BE310170-3AF8-4344-A724-2DC25DD617CC}" srcOrd="1" destOrd="0" presId="urn:microsoft.com/office/officeart/2005/8/layout/bProcess4"/>
    <dgm:cxn modelId="{1868AE10-BBF5-4CAC-B012-0C7CCA091790}" type="presParOf" srcId="{887C87B4-D844-4AD4-A821-387AC2B1D631}" destId="{975EFD2C-82C6-4958-AFF4-4B9006A7BA34}" srcOrd="17" destOrd="0" presId="urn:microsoft.com/office/officeart/2005/8/layout/bProcess4"/>
    <dgm:cxn modelId="{2F12B39E-6630-41B5-9748-64F05D548231}" type="presParOf" srcId="{887C87B4-D844-4AD4-A821-387AC2B1D631}" destId="{A1A427BF-713F-4893-A0DA-244E2BD74121}" srcOrd="18" destOrd="0" presId="urn:microsoft.com/office/officeart/2005/8/layout/bProcess4"/>
    <dgm:cxn modelId="{22BBF5AF-6798-4DFF-A8F7-DAB1FA20D346}" type="presParOf" srcId="{A1A427BF-713F-4893-A0DA-244E2BD74121}" destId="{C9679509-20D2-4DCA-A2DB-F3BA94B7BD1B}" srcOrd="0" destOrd="0" presId="urn:microsoft.com/office/officeart/2005/8/layout/bProcess4"/>
    <dgm:cxn modelId="{D044226B-D84B-4848-9953-EB86C50656DA}" type="presParOf" srcId="{A1A427BF-713F-4893-A0DA-244E2BD74121}" destId="{FB844530-F9C4-4CAB-8EAD-96659C18BF27}" srcOrd="1" destOrd="0" presId="urn:microsoft.com/office/officeart/2005/8/layout/bProcess4"/>
    <dgm:cxn modelId="{F5E2CADF-0F02-454F-B1E0-FE64C6AA4F94}" type="presParOf" srcId="{887C87B4-D844-4AD4-A821-387AC2B1D631}" destId="{B92E1D75-03E9-46BF-8EF9-6020F14BFA78}" srcOrd="19" destOrd="0" presId="urn:microsoft.com/office/officeart/2005/8/layout/bProcess4"/>
    <dgm:cxn modelId="{C242EE86-DF10-4217-A467-439547E7E80F}" type="presParOf" srcId="{887C87B4-D844-4AD4-A821-387AC2B1D631}" destId="{CED9546A-7D39-49B5-A81E-80E2D2226178}" srcOrd="20" destOrd="0" presId="urn:microsoft.com/office/officeart/2005/8/layout/bProcess4"/>
    <dgm:cxn modelId="{96AA12AF-4F1D-4617-91F4-2269AC3ED49B}" type="presParOf" srcId="{CED9546A-7D39-49B5-A81E-80E2D2226178}" destId="{7E417B34-E3B7-4754-B4CF-E0A2FDBD7BE8}" srcOrd="0" destOrd="0" presId="urn:microsoft.com/office/officeart/2005/8/layout/bProcess4"/>
    <dgm:cxn modelId="{FABC0B40-2E97-4A8F-95B3-BC2E2B291EE8}" type="presParOf" srcId="{CED9546A-7D39-49B5-A81E-80E2D2226178}" destId="{095F9D48-484C-43D1-BBEC-A8BDBE4ABF49}"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5A6E0-9758-4056-993A-CCFBEB80CB43}">
      <dsp:nvSpPr>
        <dsp:cNvPr id="0" name=""/>
        <dsp:cNvSpPr/>
      </dsp:nvSpPr>
      <dsp:spPr>
        <a:xfrm rot="31645">
          <a:off x="344975" y="769834"/>
          <a:ext cx="2244244" cy="165113"/>
        </a:xfrm>
        <a:prstGeom prst="rect">
          <a:avLst/>
        </a:prstGeom>
        <a:solidFill>
          <a:srgbClr val="CC99FF"/>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A70FFB7A-C1A1-4F4C-AB43-133586E83E7C}">
      <dsp:nvSpPr>
        <dsp:cNvPr id="0" name=""/>
        <dsp:cNvSpPr/>
      </dsp:nvSpPr>
      <dsp:spPr>
        <a:xfrm>
          <a:off x="53813" y="326574"/>
          <a:ext cx="1834591" cy="1100754"/>
        </a:xfrm>
        <a:prstGeom prst="roundRect">
          <a:avLst>
            <a:gd name="adj" fmla="val 10000"/>
          </a:avLst>
        </a:prstGeo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50" kern="1200" dirty="0" smtClean="0">
              <a:solidFill>
                <a:srgbClr val="000000">
                  <a:lumMod val="75000"/>
                  <a:lumOff val="25000"/>
                </a:srgbClr>
              </a:solidFill>
              <a:latin typeface="Arial"/>
              <a:ea typeface="+mn-ea"/>
              <a:cs typeface="+mn-cs"/>
            </a:rPr>
            <a:t>Work with partners to discuss their priorities and identify any shared resources</a:t>
          </a:r>
        </a:p>
        <a:p>
          <a:pPr lvl="0" algn="ctr" defTabSz="511175">
            <a:lnSpc>
              <a:spcPct val="90000"/>
            </a:lnSpc>
            <a:spcBef>
              <a:spcPct val="0"/>
            </a:spcBef>
            <a:spcAft>
              <a:spcPct val="35000"/>
            </a:spcAft>
          </a:pPr>
          <a:endParaRPr lang="en-US" sz="1150" kern="1200" dirty="0">
            <a:solidFill>
              <a:srgbClr val="000000">
                <a:lumMod val="75000"/>
                <a:lumOff val="25000"/>
              </a:srgbClr>
            </a:solidFill>
            <a:latin typeface="Arial"/>
            <a:ea typeface="+mn-ea"/>
            <a:cs typeface="+mn-cs"/>
          </a:endParaRPr>
        </a:p>
      </dsp:txBody>
      <dsp:txXfrm>
        <a:off x="86053" y="358814"/>
        <a:ext cx="1770111" cy="1036274"/>
      </dsp:txXfrm>
    </dsp:sp>
    <dsp:sp modelId="{23AFAAC3-7625-417F-9E47-BA61DA5EFBE1}">
      <dsp:nvSpPr>
        <dsp:cNvPr id="0" name=""/>
        <dsp:cNvSpPr/>
      </dsp:nvSpPr>
      <dsp:spPr>
        <a:xfrm rot="21530862">
          <a:off x="2668866" y="804781"/>
          <a:ext cx="2818249" cy="165113"/>
        </a:xfrm>
        <a:prstGeom prst="rect">
          <a:avLst/>
        </a:prstGeom>
        <a:solidFill>
          <a:srgbClr val="CC99FF"/>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36AB862-34A6-4BCB-BF90-FD04DE1DBCB4}">
      <dsp:nvSpPr>
        <dsp:cNvPr id="0" name=""/>
        <dsp:cNvSpPr/>
      </dsp:nvSpPr>
      <dsp:spPr>
        <a:xfrm>
          <a:off x="2306416" y="326574"/>
          <a:ext cx="1834591" cy="1100754"/>
        </a:xfrm>
        <a:prstGeom prst="roundRect">
          <a:avLst>
            <a:gd name="adj" fmla="val 10000"/>
          </a:avLst>
        </a:prstGeo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150" kern="1200" dirty="0" smtClean="0">
              <a:solidFill>
                <a:srgbClr val="000000">
                  <a:lumMod val="75000"/>
                  <a:lumOff val="25000"/>
                </a:srgbClr>
              </a:solidFill>
              <a:latin typeface="Arial"/>
              <a:ea typeface="+mn-ea"/>
              <a:cs typeface="+mn-cs"/>
            </a:rPr>
            <a:t>Identify Priority Managed Elements for Shared Resources within SRLCC</a:t>
          </a:r>
        </a:p>
        <a:p>
          <a:pPr lvl="0" algn="ctr" defTabSz="511175">
            <a:lnSpc>
              <a:spcPct val="90000"/>
            </a:lnSpc>
            <a:spcBef>
              <a:spcPct val="0"/>
            </a:spcBef>
            <a:spcAft>
              <a:spcPct val="35000"/>
            </a:spcAft>
          </a:pPr>
          <a:endParaRPr lang="en-US" sz="1150" kern="1200" dirty="0">
            <a:solidFill>
              <a:srgbClr val="000000">
                <a:lumMod val="75000"/>
                <a:lumOff val="25000"/>
              </a:srgbClr>
            </a:solidFill>
            <a:latin typeface="Arial"/>
            <a:ea typeface="+mn-ea"/>
            <a:cs typeface="+mn-cs"/>
          </a:endParaRPr>
        </a:p>
      </dsp:txBody>
      <dsp:txXfrm>
        <a:off x="2338656" y="358814"/>
        <a:ext cx="1770111" cy="1036274"/>
      </dsp:txXfrm>
    </dsp:sp>
    <dsp:sp modelId="{53EA05F5-0C8C-48BE-B637-053FF2755C58}">
      <dsp:nvSpPr>
        <dsp:cNvPr id="0" name=""/>
        <dsp:cNvSpPr/>
      </dsp:nvSpPr>
      <dsp:spPr>
        <a:xfrm rot="3246858">
          <a:off x="5188070" y="1093930"/>
          <a:ext cx="1570983" cy="165113"/>
        </a:xfrm>
        <a:prstGeom prst="rect">
          <a:avLst/>
        </a:prstGeom>
        <a:solidFill>
          <a:srgbClr val="CC99FF"/>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63DCA7-543F-4EF9-A1A5-3EFF7339E3D3}">
      <dsp:nvSpPr>
        <dsp:cNvPr id="0" name=""/>
        <dsp:cNvSpPr/>
      </dsp:nvSpPr>
      <dsp:spPr>
        <a:xfrm>
          <a:off x="4542461" y="269896"/>
          <a:ext cx="3019975" cy="1100754"/>
        </a:xfrm>
        <a:prstGeom prst="roundRect">
          <a:avLst>
            <a:gd name="adj" fmla="val 10000"/>
          </a:avLst>
        </a:prstGeo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Identify measurable conservation/management targets  for Shared Resources and corresponding Priority Managed Elements</a:t>
          </a:r>
          <a:endParaRPr lang="en-US" sz="1150" kern="1200" dirty="0">
            <a:solidFill>
              <a:srgbClr val="000000">
                <a:lumMod val="75000"/>
                <a:lumOff val="25000"/>
              </a:srgbClr>
            </a:solidFill>
            <a:latin typeface="Arial"/>
            <a:ea typeface="+mn-ea"/>
            <a:cs typeface="+mn-cs"/>
          </a:endParaRPr>
        </a:p>
      </dsp:txBody>
      <dsp:txXfrm>
        <a:off x="4574701" y="302136"/>
        <a:ext cx="2955495" cy="1036274"/>
      </dsp:txXfrm>
    </dsp:sp>
    <dsp:sp modelId="{9B6099A7-0CE2-4B5C-AE8E-D9418F69BCFE}">
      <dsp:nvSpPr>
        <dsp:cNvPr id="0" name=""/>
        <dsp:cNvSpPr/>
      </dsp:nvSpPr>
      <dsp:spPr>
        <a:xfrm rot="5400000">
          <a:off x="5762933" y="2409745"/>
          <a:ext cx="1350479" cy="165113"/>
        </a:xfrm>
        <a:prstGeom prst="rect">
          <a:avLst/>
        </a:prstGeom>
        <a:solidFill>
          <a:srgbClr val="FFC000"/>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CEB37C0-7E31-4FEC-B3D6-B4D12D5DBF98}">
      <dsp:nvSpPr>
        <dsp:cNvPr id="0" name=""/>
        <dsp:cNvSpPr/>
      </dsp:nvSpPr>
      <dsp:spPr>
        <a:xfrm>
          <a:off x="6067075" y="1542688"/>
          <a:ext cx="1834591" cy="1100754"/>
        </a:xfrm>
        <a:prstGeom prst="roundRect">
          <a:avLst>
            <a:gd name="adj" fmla="val 10000"/>
          </a:avLst>
        </a:prstGeom>
        <a:solidFill>
          <a:srgbClr val="CC99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Assess current state of  knowledge and identify limiting factors</a:t>
          </a:r>
          <a:endParaRPr lang="en-US" sz="1150" kern="1200" dirty="0">
            <a:solidFill>
              <a:srgbClr val="000000">
                <a:lumMod val="75000"/>
                <a:lumOff val="25000"/>
              </a:srgbClr>
            </a:solidFill>
            <a:latin typeface="Arial"/>
            <a:ea typeface="+mn-ea"/>
            <a:cs typeface="+mn-cs"/>
          </a:endParaRPr>
        </a:p>
      </dsp:txBody>
      <dsp:txXfrm>
        <a:off x="6099315" y="1574928"/>
        <a:ext cx="1770111" cy="1036274"/>
      </dsp:txXfrm>
    </dsp:sp>
    <dsp:sp modelId="{A8A2F4F1-52F4-44F1-B66C-ABD331332899}">
      <dsp:nvSpPr>
        <dsp:cNvPr id="0" name=""/>
        <dsp:cNvSpPr/>
      </dsp:nvSpPr>
      <dsp:spPr>
        <a:xfrm rot="5400000">
          <a:off x="5772213" y="3759303"/>
          <a:ext cx="1331920" cy="165113"/>
        </a:xfrm>
        <a:prstGeom prst="rect">
          <a:avLst/>
        </a:prstGeom>
        <a:solidFill>
          <a:srgbClr val="FFC000"/>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EE10AE6-9109-49A8-928B-BA513344C43B}">
      <dsp:nvSpPr>
        <dsp:cNvPr id="0" name=""/>
        <dsp:cNvSpPr/>
      </dsp:nvSpPr>
      <dsp:spPr>
        <a:xfrm>
          <a:off x="6067075" y="2901525"/>
          <a:ext cx="1834591" cy="1100754"/>
        </a:xfrm>
        <a:prstGeom prst="roundRect">
          <a:avLst>
            <a:gd name="adj" fmla="val 10000"/>
          </a:avLst>
        </a:prstGeom>
        <a:solidFill>
          <a:srgbClr val="FFD03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Compile and apply decision support tools (i.e. climate models, PVA, etc.)</a:t>
          </a:r>
          <a:endParaRPr lang="en-US" sz="1150" kern="1200" dirty="0">
            <a:solidFill>
              <a:srgbClr val="000000">
                <a:lumMod val="75000"/>
                <a:lumOff val="25000"/>
              </a:srgbClr>
            </a:solidFill>
            <a:latin typeface="Arial"/>
            <a:ea typeface="+mn-ea"/>
            <a:cs typeface="+mn-cs"/>
          </a:endParaRPr>
        </a:p>
      </dsp:txBody>
      <dsp:txXfrm>
        <a:off x="6099315" y="2933765"/>
        <a:ext cx="1770111" cy="1036274"/>
      </dsp:txXfrm>
    </dsp:sp>
    <dsp:sp modelId="{58FB98D0-0440-4204-9FF6-3FFB5CCEF853}">
      <dsp:nvSpPr>
        <dsp:cNvPr id="0" name=""/>
        <dsp:cNvSpPr/>
      </dsp:nvSpPr>
      <dsp:spPr>
        <a:xfrm rot="10758848">
          <a:off x="4500101" y="4445222"/>
          <a:ext cx="1938141" cy="165113"/>
        </a:xfrm>
        <a:prstGeom prst="rect">
          <a:avLst/>
        </a:prstGeom>
        <a:solidFill>
          <a:srgbClr val="66FF99"/>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ED1E76B-B737-4AB4-9DAA-359FABA3A8EF}">
      <dsp:nvSpPr>
        <dsp:cNvPr id="0" name=""/>
        <dsp:cNvSpPr/>
      </dsp:nvSpPr>
      <dsp:spPr>
        <a:xfrm>
          <a:off x="6067075" y="4241804"/>
          <a:ext cx="1834591" cy="1100754"/>
        </a:xfrm>
        <a:prstGeom prst="roundRect">
          <a:avLst>
            <a:gd name="adj" fmla="val 10000"/>
          </a:avLst>
        </a:prstGeom>
        <a:solidFill>
          <a:srgbClr val="FFD03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Formulate conservation strategy (including specific management actions) to reach desired objectives and goals</a:t>
          </a:r>
          <a:endParaRPr lang="en-US" sz="1150" kern="1200" dirty="0">
            <a:solidFill>
              <a:srgbClr val="000000">
                <a:lumMod val="75000"/>
                <a:lumOff val="25000"/>
              </a:srgbClr>
            </a:solidFill>
            <a:latin typeface="Arial"/>
            <a:ea typeface="+mn-ea"/>
            <a:cs typeface="+mn-cs"/>
          </a:endParaRPr>
        </a:p>
      </dsp:txBody>
      <dsp:txXfrm>
        <a:off x="6099315" y="4274044"/>
        <a:ext cx="1770111" cy="1036274"/>
      </dsp:txXfrm>
    </dsp:sp>
    <dsp:sp modelId="{6D8784C1-0D41-4281-8298-2DDC1E1538D6}">
      <dsp:nvSpPr>
        <dsp:cNvPr id="0" name=""/>
        <dsp:cNvSpPr/>
      </dsp:nvSpPr>
      <dsp:spPr>
        <a:xfrm rot="10826115">
          <a:off x="2441601" y="4449003"/>
          <a:ext cx="2058599" cy="165113"/>
        </a:xfrm>
        <a:prstGeom prst="rect">
          <a:avLst/>
        </a:prstGeom>
        <a:solidFill>
          <a:srgbClr val="0099FF">
            <a:lumMod val="60000"/>
            <a:lumOff val="40000"/>
          </a:srgbClr>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299A0B5-0100-40AA-8A72-363037C1173D}">
      <dsp:nvSpPr>
        <dsp:cNvPr id="0" name=""/>
        <dsp:cNvSpPr/>
      </dsp:nvSpPr>
      <dsp:spPr>
        <a:xfrm>
          <a:off x="4129073" y="4273363"/>
          <a:ext cx="1834591" cy="1100754"/>
        </a:xfrm>
        <a:prstGeom prst="roundRect">
          <a:avLst>
            <a:gd name="adj" fmla="val 10000"/>
          </a:avLst>
        </a:prstGeom>
        <a:solidFill>
          <a:srgbClr val="66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Conservation Delivery (implement conservation strategy and specific management actions)</a:t>
          </a:r>
          <a:endParaRPr lang="en-US" sz="1150" kern="1200" dirty="0">
            <a:solidFill>
              <a:srgbClr val="000000">
                <a:lumMod val="75000"/>
                <a:lumOff val="25000"/>
              </a:srgbClr>
            </a:solidFill>
            <a:latin typeface="Arial"/>
            <a:ea typeface="+mn-ea"/>
            <a:cs typeface="+mn-cs"/>
          </a:endParaRPr>
        </a:p>
      </dsp:txBody>
      <dsp:txXfrm>
        <a:off x="4161313" y="4305603"/>
        <a:ext cx="1770111" cy="1036274"/>
      </dsp:txXfrm>
    </dsp:sp>
    <dsp:sp modelId="{479BC291-1649-4ADC-B028-2F8B4B2E7439}">
      <dsp:nvSpPr>
        <dsp:cNvPr id="0" name=""/>
        <dsp:cNvSpPr/>
      </dsp:nvSpPr>
      <dsp:spPr>
        <a:xfrm rot="10802023">
          <a:off x="371097" y="4432216"/>
          <a:ext cx="2070533" cy="165113"/>
        </a:xfrm>
        <a:prstGeom prst="rect">
          <a:avLst/>
        </a:prstGeom>
        <a:solidFill>
          <a:srgbClr val="0099FF">
            <a:lumMod val="60000"/>
            <a:lumOff val="40000"/>
          </a:srgbClr>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0B0B1C54-5378-408B-8C2B-A88544C5A159}">
      <dsp:nvSpPr>
        <dsp:cNvPr id="0" name=""/>
        <dsp:cNvSpPr/>
      </dsp:nvSpPr>
      <dsp:spPr>
        <a:xfrm>
          <a:off x="2070533" y="4249366"/>
          <a:ext cx="1834591" cy="1100754"/>
        </a:xfrm>
        <a:prstGeom prst="roundRect">
          <a:avLst>
            <a:gd name="adj" fmla="val 10000"/>
          </a:avLst>
        </a:prstGeo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Monitor effects of management actions on conservation targets</a:t>
          </a:r>
          <a:endParaRPr lang="en-US" sz="1150" kern="1200" dirty="0">
            <a:solidFill>
              <a:srgbClr val="000000">
                <a:lumMod val="75000"/>
                <a:lumOff val="25000"/>
              </a:srgbClr>
            </a:solidFill>
            <a:latin typeface="Arial"/>
            <a:ea typeface="+mn-ea"/>
            <a:cs typeface="+mn-cs"/>
          </a:endParaRPr>
        </a:p>
      </dsp:txBody>
      <dsp:txXfrm>
        <a:off x="2102773" y="4281606"/>
        <a:ext cx="1770111" cy="1036274"/>
      </dsp:txXfrm>
    </dsp:sp>
    <dsp:sp modelId="{975EFD2C-82C6-4958-AFF4-4B9006A7BA34}">
      <dsp:nvSpPr>
        <dsp:cNvPr id="0" name=""/>
        <dsp:cNvSpPr/>
      </dsp:nvSpPr>
      <dsp:spPr>
        <a:xfrm rot="16200000">
          <a:off x="-246952" y="3805199"/>
          <a:ext cx="1236099" cy="165113"/>
        </a:xfrm>
        <a:prstGeom prst="rect">
          <a:avLst/>
        </a:prstGeom>
        <a:solidFill>
          <a:srgbClr val="0099FF">
            <a:lumMod val="60000"/>
            <a:lumOff val="40000"/>
          </a:srgbClr>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E310170-3AF8-4344-A724-2DC25DD617CC}">
      <dsp:nvSpPr>
        <dsp:cNvPr id="0" name=""/>
        <dsp:cNvSpPr/>
      </dsp:nvSpPr>
      <dsp:spPr>
        <a:xfrm>
          <a:off x="0" y="4239790"/>
          <a:ext cx="1834591" cy="1100754"/>
        </a:xfrm>
        <a:prstGeom prst="roundRect">
          <a:avLst>
            <a:gd name="adj" fmla="val 10000"/>
          </a:avLst>
        </a:prstGeo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Measure success toward reaching desirable outcomes (objectives)</a:t>
          </a:r>
          <a:endParaRPr lang="en-US" sz="1150" kern="1200" dirty="0">
            <a:solidFill>
              <a:srgbClr val="000000">
                <a:lumMod val="75000"/>
                <a:lumOff val="25000"/>
              </a:srgbClr>
            </a:solidFill>
            <a:latin typeface="Arial"/>
            <a:ea typeface="+mn-ea"/>
            <a:cs typeface="+mn-cs"/>
          </a:endParaRPr>
        </a:p>
      </dsp:txBody>
      <dsp:txXfrm>
        <a:off x="32240" y="4272030"/>
        <a:ext cx="1770111" cy="1036274"/>
      </dsp:txXfrm>
    </dsp:sp>
    <dsp:sp modelId="{B92E1D75-03E9-46BF-8EF9-6020F14BFA78}">
      <dsp:nvSpPr>
        <dsp:cNvPr id="0" name=""/>
        <dsp:cNvSpPr/>
      </dsp:nvSpPr>
      <dsp:spPr>
        <a:xfrm rot="16200000">
          <a:off x="-285187" y="2522506"/>
          <a:ext cx="1312569" cy="165113"/>
        </a:xfrm>
        <a:prstGeom prst="rect">
          <a:avLst/>
        </a:prstGeom>
        <a:solidFill>
          <a:srgbClr val="0099FF">
            <a:lumMod val="60000"/>
            <a:lumOff val="40000"/>
          </a:srgbClr>
        </a:solidFill>
        <a:ln>
          <a:solidFill>
            <a:srgbClr val="FF0000"/>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B844530-F9C4-4CAB-8EAD-96659C18BF27}">
      <dsp:nvSpPr>
        <dsp:cNvPr id="0" name=""/>
        <dsp:cNvSpPr/>
      </dsp:nvSpPr>
      <dsp:spPr>
        <a:xfrm>
          <a:off x="0" y="2995332"/>
          <a:ext cx="1834591" cy="1100754"/>
        </a:xfrm>
        <a:prstGeom prst="roundRect">
          <a:avLst>
            <a:gd name="adj" fmla="val 10000"/>
          </a:avLst>
        </a:prstGeo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Measure efficacy of accomplishments towards larger group of conservation priorities)</a:t>
          </a:r>
          <a:endParaRPr lang="en-US" sz="1150" kern="1200" dirty="0">
            <a:solidFill>
              <a:srgbClr val="000000">
                <a:lumMod val="75000"/>
                <a:lumOff val="25000"/>
              </a:srgbClr>
            </a:solidFill>
            <a:latin typeface="Arial"/>
            <a:ea typeface="+mn-ea"/>
            <a:cs typeface="+mn-cs"/>
          </a:endParaRPr>
        </a:p>
      </dsp:txBody>
      <dsp:txXfrm>
        <a:off x="32240" y="3027572"/>
        <a:ext cx="1770111" cy="1036274"/>
      </dsp:txXfrm>
    </dsp:sp>
    <dsp:sp modelId="{095F9D48-484C-43D1-BBEC-A8BDBE4ABF49}">
      <dsp:nvSpPr>
        <dsp:cNvPr id="0" name=""/>
        <dsp:cNvSpPr/>
      </dsp:nvSpPr>
      <dsp:spPr>
        <a:xfrm>
          <a:off x="0" y="1674404"/>
          <a:ext cx="1834591" cy="1100754"/>
        </a:xfrm>
        <a:prstGeom prst="roundRect">
          <a:avLst>
            <a:gd name="adj" fmla="val 10000"/>
          </a:avLst>
        </a:prstGeom>
        <a:solidFill>
          <a:srgbClr val="2DC8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n-US" sz="1150" kern="1200" dirty="0" smtClean="0">
              <a:solidFill>
                <a:srgbClr val="000000">
                  <a:lumMod val="75000"/>
                  <a:lumOff val="25000"/>
                </a:srgbClr>
              </a:solidFill>
              <a:latin typeface="Arial"/>
              <a:ea typeface="+mn-ea"/>
              <a:cs typeface="+mn-cs"/>
            </a:rPr>
            <a:t>Revise conservation targets, objectives,  or conservation strategy as necessary</a:t>
          </a:r>
          <a:endParaRPr lang="en-US" sz="1150" kern="1200" dirty="0">
            <a:solidFill>
              <a:srgbClr val="000000">
                <a:lumMod val="75000"/>
                <a:lumOff val="25000"/>
              </a:srgbClr>
            </a:solidFill>
            <a:latin typeface="Arial"/>
            <a:ea typeface="+mn-ea"/>
            <a:cs typeface="+mn-cs"/>
          </a:endParaRPr>
        </a:p>
      </dsp:txBody>
      <dsp:txXfrm>
        <a:off x="32240" y="1706644"/>
        <a:ext cx="1770111" cy="103627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36174" y="2"/>
            <a:ext cx="3012329" cy="461963"/>
          </a:xfrm>
          <a:prstGeom prst="rect">
            <a:avLst/>
          </a:prstGeom>
        </p:spPr>
        <p:txBody>
          <a:bodyPr vert="horz" lIns="91440" tIns="45720" rIns="91440" bIns="45720" rtlCol="0"/>
          <a:lstStyle>
            <a:lvl1pPr algn="r">
              <a:defRPr sz="1200"/>
            </a:lvl1pPr>
          </a:lstStyle>
          <a:p>
            <a:fld id="{DDBEA341-4DD3-4E1F-9C44-E2468D47A799}" type="datetimeFigureOut">
              <a:rPr lang="en-US" smtClean="0"/>
              <a:pPr/>
              <a:t>12/12/2013</a:t>
            </a:fld>
            <a:endParaRPr lang="en-US"/>
          </a:p>
        </p:txBody>
      </p:sp>
      <p:sp>
        <p:nvSpPr>
          <p:cNvPr id="5" name="Slide Number Placeholder 4"/>
          <p:cNvSpPr>
            <a:spLocks noGrp="1"/>
          </p:cNvSpPr>
          <p:nvPr>
            <p:ph type="sldNum" sz="quarter" idx="3"/>
          </p:nvPr>
        </p:nvSpPr>
        <p:spPr>
          <a:xfrm>
            <a:off x="3936174" y="8772527"/>
            <a:ext cx="3012329" cy="461963"/>
          </a:xfrm>
          <a:prstGeom prst="rect">
            <a:avLst/>
          </a:prstGeom>
        </p:spPr>
        <p:txBody>
          <a:bodyPr vert="horz" lIns="91440" tIns="45720" rIns="91440" bIns="45720" rtlCol="0" anchor="b"/>
          <a:lstStyle>
            <a:lvl1pPr algn="r">
              <a:defRPr sz="1200"/>
            </a:lvl1pPr>
          </a:lstStyle>
          <a:p>
            <a:fld id="{C9C641BF-6960-47DB-9CE8-FAFF198B0B64}" type="slidenum">
              <a:rPr lang="en-US" smtClean="0"/>
              <a:pPr/>
              <a:t>‹#›</a:t>
            </a:fld>
            <a:endParaRPr lang="en-US"/>
          </a:p>
        </p:txBody>
      </p:sp>
      <p:sp>
        <p:nvSpPr>
          <p:cNvPr id="6" name="Header Placeholder 5"/>
          <p:cNvSpPr>
            <a:spLocks noGrp="1"/>
          </p:cNvSpPr>
          <p:nvPr>
            <p:ph type="hdr" sz="quarter"/>
          </p:nvPr>
        </p:nvSpPr>
        <p:spPr>
          <a:xfrm>
            <a:off x="1" y="2"/>
            <a:ext cx="3012329" cy="461963"/>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399055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830" tIns="46415" rIns="92830" bIns="46415" rtlCol="0"/>
          <a:lstStyle>
            <a:lvl1pPr algn="r">
              <a:defRPr sz="1200"/>
            </a:lvl1pPr>
          </a:lstStyle>
          <a:p>
            <a:fld id="{D12B40E8-7792-476B-8EF5-C79D323CB184}" type="datetimeFigureOut">
              <a:rPr lang="en-US" smtClean="0"/>
              <a:pPr/>
              <a:t>12/12/2013</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830" tIns="46415" rIns="92830" bIns="46415" rtlCol="0" anchor="b"/>
          <a:lstStyle>
            <a:lvl1pPr algn="r">
              <a:defRPr sz="1200"/>
            </a:lvl1pPr>
          </a:lstStyle>
          <a:p>
            <a:fld id="{EABBDC16-DE7D-4A38-8828-1936F688BEB7}" type="slidenum">
              <a:rPr lang="en-US" smtClean="0"/>
              <a:pPr/>
              <a:t>‹#›</a:t>
            </a:fld>
            <a:endParaRPr lang="en-US"/>
          </a:p>
        </p:txBody>
      </p:sp>
    </p:spTree>
    <p:extLst>
      <p:ext uri="{BB962C8B-B14F-4D97-AF65-F5344CB8AC3E}">
        <p14:creationId xmlns:p14="http://schemas.microsoft.com/office/powerpoint/2010/main" val="217340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2</a:t>
            </a:fld>
            <a:endParaRPr lang="en-US"/>
          </a:p>
        </p:txBody>
      </p:sp>
    </p:spTree>
    <p:extLst>
      <p:ext uri="{BB962C8B-B14F-4D97-AF65-F5344CB8AC3E}">
        <p14:creationId xmlns:p14="http://schemas.microsoft.com/office/powerpoint/2010/main" val="187147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4</a:t>
            </a:fld>
            <a:endParaRPr lang="en-US"/>
          </a:p>
        </p:txBody>
      </p:sp>
    </p:spTree>
    <p:extLst>
      <p:ext uri="{BB962C8B-B14F-4D97-AF65-F5344CB8AC3E}">
        <p14:creationId xmlns:p14="http://schemas.microsoft.com/office/powerpoint/2010/main" val="3245759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5</a:t>
            </a:fld>
            <a:endParaRPr lang="en-US"/>
          </a:p>
        </p:txBody>
      </p:sp>
    </p:spTree>
    <p:extLst>
      <p:ext uri="{BB962C8B-B14F-4D97-AF65-F5344CB8AC3E}">
        <p14:creationId xmlns:p14="http://schemas.microsoft.com/office/powerpoint/2010/main" val="928358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66813" y="692150"/>
            <a:ext cx="4616450" cy="3463925"/>
          </a:xfrm>
          <a:ln/>
        </p:spPr>
      </p:sp>
      <p:sp>
        <p:nvSpPr>
          <p:cNvPr id="1269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8</a:t>
            </a:fld>
            <a:endParaRPr lang="en-US"/>
          </a:p>
        </p:txBody>
      </p:sp>
    </p:spTree>
    <p:extLst>
      <p:ext uri="{BB962C8B-B14F-4D97-AF65-F5344CB8AC3E}">
        <p14:creationId xmlns:p14="http://schemas.microsoft.com/office/powerpoint/2010/main" val="3075682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11</a:t>
            </a:fld>
            <a:endParaRPr lang="en-US"/>
          </a:p>
        </p:txBody>
      </p:sp>
    </p:spTree>
    <p:extLst>
      <p:ext uri="{BB962C8B-B14F-4D97-AF65-F5344CB8AC3E}">
        <p14:creationId xmlns:p14="http://schemas.microsoft.com/office/powerpoint/2010/main" val="315805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BBDC16-DE7D-4A38-8828-1936F688BEB7}" type="slidenum">
              <a:rPr lang="en-US" smtClean="0"/>
              <a:pPr/>
              <a:t>19</a:t>
            </a:fld>
            <a:endParaRPr lang="en-US"/>
          </a:p>
        </p:txBody>
      </p:sp>
    </p:spTree>
    <p:extLst>
      <p:ext uri="{BB962C8B-B14F-4D97-AF65-F5344CB8AC3E}">
        <p14:creationId xmlns:p14="http://schemas.microsoft.com/office/powerpoint/2010/main" val="175285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C37665-28F8-4DB4-B45D-5216DCC4ED7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0C37665-28F8-4DB4-B45D-5216DCC4ED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4220B6-D075-406D-AB4F-F489AAED3546}" type="datetimeFigureOut">
              <a:rPr lang="en-US" smtClean="0"/>
              <a:pPr/>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C37665-28F8-4DB4-B45D-5216DCC4ED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A4220B6-D075-406D-AB4F-F489AAED3546}" type="datetimeFigureOut">
              <a:rPr lang="en-US" smtClean="0"/>
              <a:pPr/>
              <a:t>12/12/2013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C37665-28F8-4DB4-B45D-5216DCC4ED7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543800" cy="2593975"/>
          </a:xfrm>
        </p:spPr>
        <p:txBody>
          <a:bodyPr>
            <a:noAutofit/>
          </a:bodyPr>
          <a:lstStyle/>
          <a:p>
            <a:r>
              <a:rPr lang="en-US" sz="6000" dirty="0" smtClean="0">
                <a:solidFill>
                  <a:schemeClr val="accent3">
                    <a:lumMod val="60000"/>
                    <a:lumOff val="40000"/>
                  </a:schemeClr>
                </a:solidFill>
              </a:rPr>
              <a:t>Landscape Conservation Cooperatives</a:t>
            </a:r>
            <a:endParaRPr lang="en-US" sz="6000" dirty="0">
              <a:solidFill>
                <a:schemeClr val="accent3">
                  <a:lumMod val="60000"/>
                  <a:lumOff val="40000"/>
                </a:schemeClr>
              </a:solidFill>
            </a:endParaRPr>
          </a:p>
        </p:txBody>
      </p:sp>
      <p:sp>
        <p:nvSpPr>
          <p:cNvPr id="3" name="Subtitle 2"/>
          <p:cNvSpPr>
            <a:spLocks noGrp="1"/>
          </p:cNvSpPr>
          <p:nvPr>
            <p:ph type="subTitle" idx="1"/>
          </p:nvPr>
        </p:nvSpPr>
        <p:spPr>
          <a:xfrm>
            <a:off x="685800" y="3810000"/>
            <a:ext cx="7543800" cy="2895600"/>
          </a:xfrm>
        </p:spPr>
        <p:txBody>
          <a:bodyPr>
            <a:normAutofit/>
          </a:bodyPr>
          <a:lstStyle/>
          <a:p>
            <a:r>
              <a:rPr lang="en-US" sz="4400" dirty="0" smtClean="0">
                <a:solidFill>
                  <a:srgbClr val="FFC000"/>
                </a:solidFill>
              </a:rPr>
              <a:t>The Southern Rockies LCC</a:t>
            </a:r>
          </a:p>
          <a:p>
            <a:r>
              <a:rPr lang="en-US" sz="2800" dirty="0" smtClean="0">
                <a:solidFill>
                  <a:srgbClr val="FFC000"/>
                </a:solidFill>
              </a:rPr>
              <a:t>John Rice</a:t>
            </a:r>
          </a:p>
          <a:p>
            <a:r>
              <a:rPr lang="en-US" sz="2800" dirty="0" smtClean="0">
                <a:solidFill>
                  <a:srgbClr val="FFC000"/>
                </a:solidFill>
              </a:rPr>
              <a:t>Science Coordinator</a:t>
            </a:r>
          </a:p>
          <a:p>
            <a:r>
              <a:rPr lang="en-US" dirty="0" smtClean="0">
                <a:solidFill>
                  <a:srgbClr val="FFC000"/>
                </a:solidFill>
              </a:rPr>
              <a:t>jrice@usbr.gov</a:t>
            </a:r>
            <a:endParaRPr lang="en-US" sz="2800" dirty="0" smtClean="0">
              <a:solidFill>
                <a:srgbClr val="FFC000"/>
              </a:solidFill>
            </a:endParaRPr>
          </a:p>
          <a:p>
            <a:r>
              <a:rPr lang="en-US" sz="2800" dirty="0" smtClean="0">
                <a:solidFill>
                  <a:schemeClr val="accent3">
                    <a:lumMod val="40000"/>
                    <a:lumOff val="60000"/>
                  </a:schemeClr>
                </a:solidFill>
              </a:rPr>
              <a:t>December 18, 2013</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715000"/>
            <a:ext cx="963088" cy="889942"/>
          </a:xfrm>
          <a:prstGeom prst="rect">
            <a:avLst/>
          </a:prstGeom>
        </p:spPr>
      </p:pic>
    </p:spTree>
    <p:extLst>
      <p:ext uri="{BB962C8B-B14F-4D97-AF65-F5344CB8AC3E}">
        <p14:creationId xmlns:p14="http://schemas.microsoft.com/office/powerpoint/2010/main" val="1915568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28600"/>
            <a:ext cx="8382000" cy="758952"/>
          </a:xfrm>
        </p:spPr>
        <p:txBody>
          <a:bodyPr>
            <a:normAutofit/>
          </a:bodyPr>
          <a:lstStyle/>
          <a:p>
            <a:pPr algn="ctr" fontAlgn="auto">
              <a:spcAft>
                <a:spcPts val="0"/>
              </a:spcAft>
              <a:defRPr/>
            </a:pPr>
            <a:r>
              <a:rPr lang="en-US" dirty="0" smtClean="0">
                <a:solidFill>
                  <a:schemeClr val="accent3">
                    <a:lumMod val="60000"/>
                    <a:lumOff val="40000"/>
                  </a:schemeClr>
                </a:solidFill>
              </a:rPr>
              <a:t>Self-Directed Partnerships</a:t>
            </a:r>
            <a:endParaRPr lang="en-US" dirty="0" smtClean="0">
              <a:solidFill>
                <a:schemeClr val="accent3">
                  <a:lumMod val="60000"/>
                  <a:lumOff val="40000"/>
                </a:schemeClr>
              </a:solidFill>
            </a:endParaRPr>
          </a:p>
        </p:txBody>
      </p:sp>
      <p:sp>
        <p:nvSpPr>
          <p:cNvPr id="8" name="TextBox 7"/>
          <p:cNvSpPr txBox="1"/>
          <p:nvPr/>
        </p:nvSpPr>
        <p:spPr>
          <a:xfrm>
            <a:off x="99339" y="3733800"/>
            <a:ext cx="5257800" cy="2616101"/>
          </a:xfrm>
          <a:prstGeom prst="rect">
            <a:avLst/>
          </a:prstGeom>
          <a:noFill/>
        </p:spPr>
        <p:txBody>
          <a:bodyPr wrap="square" rtlCol="0">
            <a:spAutoFit/>
          </a:bodyPr>
          <a:lstStyle/>
          <a:p>
            <a:r>
              <a:rPr lang="en-US" sz="2400" b="1" u="sng" dirty="0" smtClean="0">
                <a:solidFill>
                  <a:srgbClr val="FFC000"/>
                </a:solidFill>
              </a:rPr>
              <a:t>State</a:t>
            </a:r>
          </a:p>
          <a:p>
            <a:pPr>
              <a:buFont typeface="Arial" pitchFamily="34" charset="0"/>
              <a:buChar char="•"/>
            </a:pPr>
            <a:r>
              <a:rPr lang="en-US" sz="2000" b="1" dirty="0" smtClean="0">
                <a:solidFill>
                  <a:schemeClr val="accent3">
                    <a:lumMod val="40000"/>
                    <a:lumOff val="60000"/>
                  </a:schemeClr>
                </a:solidFill>
              </a:rPr>
              <a:t>AZ Game &amp; Fish</a:t>
            </a:r>
          </a:p>
          <a:p>
            <a:pPr>
              <a:buFont typeface="Arial" pitchFamily="34" charset="0"/>
              <a:buChar char="•"/>
            </a:pPr>
            <a:r>
              <a:rPr lang="en-US" sz="2000" b="1" dirty="0">
                <a:solidFill>
                  <a:schemeClr val="accent3">
                    <a:lumMod val="40000"/>
                    <a:lumOff val="60000"/>
                  </a:schemeClr>
                </a:solidFill>
              </a:rPr>
              <a:t>WY Game &amp; Fish</a:t>
            </a:r>
          </a:p>
          <a:p>
            <a:pPr>
              <a:buFont typeface="Arial" pitchFamily="34" charset="0"/>
              <a:buChar char="•"/>
            </a:pPr>
            <a:r>
              <a:rPr lang="en-US" sz="2000" b="1" dirty="0">
                <a:solidFill>
                  <a:schemeClr val="accent3">
                    <a:lumMod val="40000"/>
                    <a:lumOff val="60000"/>
                  </a:schemeClr>
                </a:solidFill>
              </a:rPr>
              <a:t>UT Governor’s Office</a:t>
            </a:r>
          </a:p>
          <a:p>
            <a:pPr>
              <a:buFont typeface="Arial" pitchFamily="34" charset="0"/>
              <a:buChar char="•"/>
            </a:pPr>
            <a:r>
              <a:rPr lang="en-US" sz="2000" b="1" dirty="0">
                <a:solidFill>
                  <a:schemeClr val="accent3">
                    <a:lumMod val="40000"/>
                    <a:lumOff val="60000"/>
                  </a:schemeClr>
                </a:solidFill>
              </a:rPr>
              <a:t>NM State Engineer</a:t>
            </a:r>
          </a:p>
          <a:p>
            <a:pPr>
              <a:buFont typeface="Arial" pitchFamily="34" charset="0"/>
              <a:buChar char="•"/>
            </a:pPr>
            <a:r>
              <a:rPr lang="en-US" sz="2000" b="1" dirty="0">
                <a:solidFill>
                  <a:schemeClr val="accent3">
                    <a:lumMod val="40000"/>
                    <a:lumOff val="60000"/>
                  </a:schemeClr>
                </a:solidFill>
              </a:rPr>
              <a:t>NM Game &amp; Fish</a:t>
            </a:r>
          </a:p>
          <a:p>
            <a:pPr>
              <a:buFont typeface="Arial" pitchFamily="34" charset="0"/>
              <a:buChar char="•"/>
            </a:pPr>
            <a:r>
              <a:rPr lang="en-US" sz="2000" b="1" dirty="0">
                <a:solidFill>
                  <a:schemeClr val="accent3">
                    <a:lumMod val="40000"/>
                    <a:lumOff val="60000"/>
                  </a:schemeClr>
                </a:solidFill>
              </a:rPr>
              <a:t>CO Natural Heritage Program</a:t>
            </a:r>
          </a:p>
          <a:p>
            <a:pPr>
              <a:buFont typeface="Arial" pitchFamily="34" charset="0"/>
              <a:buChar char="•"/>
            </a:pPr>
            <a:r>
              <a:rPr lang="en-US" sz="2000" b="1" dirty="0" smtClean="0">
                <a:solidFill>
                  <a:schemeClr val="accent3">
                    <a:lumMod val="40000"/>
                    <a:lumOff val="60000"/>
                  </a:schemeClr>
                </a:solidFill>
              </a:rPr>
              <a:t>CO </a:t>
            </a:r>
            <a:r>
              <a:rPr lang="en-US" sz="2000" b="1" dirty="0">
                <a:solidFill>
                  <a:schemeClr val="accent3">
                    <a:lumMod val="40000"/>
                    <a:lumOff val="60000"/>
                  </a:schemeClr>
                </a:solidFill>
              </a:rPr>
              <a:t>Department of Natural </a:t>
            </a:r>
            <a:r>
              <a:rPr lang="en-US" sz="2000" b="1" dirty="0" smtClean="0">
                <a:solidFill>
                  <a:schemeClr val="accent3">
                    <a:lumMod val="40000"/>
                    <a:lumOff val="60000"/>
                  </a:schemeClr>
                </a:solidFill>
              </a:rPr>
              <a:t>Resources</a:t>
            </a:r>
            <a:endParaRPr lang="en-US" sz="2000" b="1" dirty="0">
              <a:solidFill>
                <a:schemeClr val="accent3">
                  <a:lumMod val="40000"/>
                  <a:lumOff val="60000"/>
                </a:schemeClr>
              </a:solidFill>
            </a:endParaRPr>
          </a:p>
        </p:txBody>
      </p:sp>
      <p:sp>
        <p:nvSpPr>
          <p:cNvPr id="9" name="TextBox 8"/>
          <p:cNvSpPr txBox="1"/>
          <p:nvPr/>
        </p:nvSpPr>
        <p:spPr>
          <a:xfrm>
            <a:off x="4131150" y="4670366"/>
            <a:ext cx="4281941" cy="1384995"/>
          </a:xfrm>
          <a:prstGeom prst="rect">
            <a:avLst/>
          </a:prstGeom>
          <a:noFill/>
        </p:spPr>
        <p:txBody>
          <a:bodyPr wrap="none" rtlCol="0">
            <a:spAutoFit/>
          </a:bodyPr>
          <a:lstStyle/>
          <a:p>
            <a:r>
              <a:rPr lang="en-US" sz="2400" b="1" u="sng" dirty="0" smtClean="0">
                <a:solidFill>
                  <a:srgbClr val="FFC000"/>
                </a:solidFill>
              </a:rPr>
              <a:t>NGO</a:t>
            </a:r>
          </a:p>
          <a:p>
            <a:pPr>
              <a:buFont typeface="Arial" pitchFamily="34" charset="0"/>
              <a:buChar char="•"/>
            </a:pPr>
            <a:r>
              <a:rPr lang="en-US" sz="2000" b="1" dirty="0">
                <a:solidFill>
                  <a:schemeClr val="accent3">
                    <a:lumMod val="40000"/>
                    <a:lumOff val="60000"/>
                  </a:schemeClr>
                </a:solidFill>
              </a:rPr>
              <a:t>Intermountain West Joint Venture</a:t>
            </a:r>
          </a:p>
          <a:p>
            <a:pPr>
              <a:buFont typeface="Arial" pitchFamily="34" charset="0"/>
              <a:buChar char="•"/>
            </a:pPr>
            <a:r>
              <a:rPr lang="en-US" sz="2000" b="1" dirty="0" smtClean="0">
                <a:solidFill>
                  <a:schemeClr val="accent3">
                    <a:lumMod val="40000"/>
                    <a:lumOff val="60000"/>
                  </a:schemeClr>
                </a:solidFill>
              </a:rPr>
              <a:t>Trust for Public Lands</a:t>
            </a:r>
          </a:p>
          <a:p>
            <a:pPr>
              <a:buFont typeface="Arial" pitchFamily="34" charset="0"/>
              <a:buChar char="•"/>
            </a:pPr>
            <a:r>
              <a:rPr lang="en-US" sz="2000" b="1" dirty="0" smtClean="0">
                <a:solidFill>
                  <a:schemeClr val="accent3">
                    <a:lumMod val="40000"/>
                    <a:lumOff val="60000"/>
                  </a:schemeClr>
                </a:solidFill>
              </a:rPr>
              <a:t>The Nature Conservancy</a:t>
            </a:r>
          </a:p>
        </p:txBody>
      </p:sp>
      <p:sp>
        <p:nvSpPr>
          <p:cNvPr id="11" name="TextBox 10"/>
          <p:cNvSpPr txBox="1"/>
          <p:nvPr/>
        </p:nvSpPr>
        <p:spPr>
          <a:xfrm>
            <a:off x="4149079" y="1738749"/>
            <a:ext cx="4968027" cy="2923877"/>
          </a:xfrm>
          <a:prstGeom prst="rect">
            <a:avLst/>
          </a:prstGeom>
          <a:noFill/>
        </p:spPr>
        <p:txBody>
          <a:bodyPr wrap="none" rtlCol="0">
            <a:spAutoFit/>
          </a:bodyPr>
          <a:lstStyle/>
          <a:p>
            <a:r>
              <a:rPr lang="en-US" sz="2400" b="1" u="sng" dirty="0" smtClean="0">
                <a:solidFill>
                  <a:srgbClr val="FFC000"/>
                </a:solidFill>
              </a:rPr>
              <a:t>Federal</a:t>
            </a:r>
          </a:p>
          <a:p>
            <a:pPr>
              <a:buFont typeface="Arial" pitchFamily="34" charset="0"/>
              <a:buChar char="•"/>
            </a:pPr>
            <a:r>
              <a:rPr lang="en-US" sz="2000" b="1" dirty="0" smtClean="0">
                <a:solidFill>
                  <a:schemeClr val="accent3">
                    <a:lumMod val="40000"/>
                    <a:lumOff val="60000"/>
                  </a:schemeClr>
                </a:solidFill>
              </a:rPr>
              <a:t>Bureau of Indian Affairs</a:t>
            </a:r>
          </a:p>
          <a:p>
            <a:pPr>
              <a:buFont typeface="Arial" pitchFamily="34" charset="0"/>
              <a:buChar char="•"/>
            </a:pPr>
            <a:r>
              <a:rPr lang="en-US" sz="2000" b="1" dirty="0" smtClean="0">
                <a:solidFill>
                  <a:schemeClr val="accent3">
                    <a:lumMod val="40000"/>
                    <a:lumOff val="60000"/>
                  </a:schemeClr>
                </a:solidFill>
              </a:rPr>
              <a:t>Bureau of Reclamation</a:t>
            </a:r>
            <a:endParaRPr lang="en-US" sz="2000" b="1" dirty="0">
              <a:solidFill>
                <a:schemeClr val="accent3">
                  <a:lumMod val="40000"/>
                  <a:lumOff val="60000"/>
                </a:schemeClr>
              </a:solidFill>
            </a:endParaRPr>
          </a:p>
          <a:p>
            <a:pPr>
              <a:buFont typeface="Arial" pitchFamily="34" charset="0"/>
              <a:buChar char="•"/>
            </a:pPr>
            <a:r>
              <a:rPr lang="en-US" sz="2000" b="1" dirty="0" smtClean="0">
                <a:solidFill>
                  <a:schemeClr val="accent3">
                    <a:lumMod val="40000"/>
                    <a:lumOff val="60000"/>
                  </a:schemeClr>
                </a:solidFill>
              </a:rPr>
              <a:t>Bureau of Land Management</a:t>
            </a:r>
            <a:endParaRPr lang="en-US" sz="2000" b="1" dirty="0">
              <a:solidFill>
                <a:schemeClr val="accent3">
                  <a:lumMod val="40000"/>
                  <a:lumOff val="60000"/>
                </a:schemeClr>
              </a:solidFill>
            </a:endParaRPr>
          </a:p>
          <a:p>
            <a:pPr>
              <a:buFont typeface="Arial" pitchFamily="34" charset="0"/>
              <a:buChar char="•"/>
            </a:pPr>
            <a:r>
              <a:rPr lang="en-US" sz="2000" b="1" dirty="0" smtClean="0">
                <a:solidFill>
                  <a:schemeClr val="accent3">
                    <a:lumMod val="40000"/>
                    <a:lumOff val="60000"/>
                  </a:schemeClr>
                </a:solidFill>
              </a:rPr>
              <a:t>Fish and Wildlife Service</a:t>
            </a:r>
          </a:p>
          <a:p>
            <a:pPr>
              <a:buFont typeface="Arial" pitchFamily="34" charset="0"/>
              <a:buChar char="•"/>
            </a:pPr>
            <a:r>
              <a:rPr lang="en-US" sz="2000" b="1" dirty="0" smtClean="0">
                <a:solidFill>
                  <a:schemeClr val="accent3">
                    <a:lumMod val="40000"/>
                    <a:lumOff val="60000"/>
                  </a:schemeClr>
                </a:solidFill>
              </a:rPr>
              <a:t>Forest Service</a:t>
            </a:r>
            <a:endParaRPr lang="en-US" sz="2000" b="1" dirty="0">
              <a:solidFill>
                <a:schemeClr val="accent3">
                  <a:lumMod val="40000"/>
                  <a:lumOff val="60000"/>
                </a:schemeClr>
              </a:solidFill>
            </a:endParaRPr>
          </a:p>
          <a:p>
            <a:pPr>
              <a:buFont typeface="Arial" pitchFamily="34" charset="0"/>
              <a:buChar char="•"/>
            </a:pPr>
            <a:r>
              <a:rPr lang="en-US" sz="2000" b="1" dirty="0" smtClean="0">
                <a:solidFill>
                  <a:schemeClr val="accent3">
                    <a:lumMod val="40000"/>
                    <a:lumOff val="60000"/>
                  </a:schemeClr>
                </a:solidFill>
              </a:rPr>
              <a:t>National Park Service</a:t>
            </a:r>
            <a:endParaRPr lang="en-US" sz="2000" b="1" dirty="0">
              <a:solidFill>
                <a:schemeClr val="accent3">
                  <a:lumMod val="40000"/>
                  <a:lumOff val="60000"/>
                </a:schemeClr>
              </a:solidFill>
            </a:endParaRPr>
          </a:p>
          <a:p>
            <a:pPr>
              <a:buFont typeface="Arial" pitchFamily="34" charset="0"/>
              <a:buChar char="•"/>
            </a:pPr>
            <a:r>
              <a:rPr lang="en-US" sz="2000" b="1" dirty="0" smtClean="0">
                <a:solidFill>
                  <a:schemeClr val="accent3">
                    <a:lumMod val="40000"/>
                    <a:lumOff val="60000"/>
                  </a:schemeClr>
                </a:solidFill>
              </a:rPr>
              <a:t>Natural Resources Conservation Service</a:t>
            </a:r>
            <a:endParaRPr lang="en-US" sz="2000" b="1" dirty="0">
              <a:solidFill>
                <a:schemeClr val="accent3">
                  <a:lumMod val="40000"/>
                  <a:lumOff val="60000"/>
                </a:schemeClr>
              </a:solidFill>
            </a:endParaRPr>
          </a:p>
          <a:p>
            <a:pPr>
              <a:buFont typeface="Arial" pitchFamily="34" charset="0"/>
              <a:buChar char="•"/>
            </a:pPr>
            <a:r>
              <a:rPr lang="en-US" sz="2000" b="1" dirty="0" smtClean="0">
                <a:solidFill>
                  <a:schemeClr val="accent3">
                    <a:lumMod val="40000"/>
                    <a:lumOff val="60000"/>
                  </a:schemeClr>
                </a:solidFill>
              </a:rPr>
              <a:t>U.S. Geological Survey</a:t>
            </a:r>
          </a:p>
        </p:txBody>
      </p:sp>
      <p:sp>
        <p:nvSpPr>
          <p:cNvPr id="13" name="TextBox 12"/>
          <p:cNvSpPr txBox="1"/>
          <p:nvPr/>
        </p:nvSpPr>
        <p:spPr>
          <a:xfrm>
            <a:off x="99339" y="1750267"/>
            <a:ext cx="2895600" cy="1692771"/>
          </a:xfrm>
          <a:prstGeom prst="rect">
            <a:avLst/>
          </a:prstGeom>
          <a:noFill/>
        </p:spPr>
        <p:txBody>
          <a:bodyPr wrap="square" rtlCol="0">
            <a:spAutoFit/>
          </a:bodyPr>
          <a:lstStyle/>
          <a:p>
            <a:r>
              <a:rPr lang="en-US" sz="2400" b="1" u="sng" dirty="0" smtClean="0">
                <a:solidFill>
                  <a:srgbClr val="FFC000"/>
                </a:solidFill>
              </a:rPr>
              <a:t>Tribes</a:t>
            </a:r>
          </a:p>
          <a:p>
            <a:pPr>
              <a:buFont typeface="Arial" pitchFamily="34" charset="0"/>
              <a:buChar char="•"/>
            </a:pPr>
            <a:r>
              <a:rPr lang="en-US" sz="2000" b="1" dirty="0" smtClean="0">
                <a:solidFill>
                  <a:schemeClr val="accent3">
                    <a:lumMod val="40000"/>
                    <a:lumOff val="60000"/>
                  </a:schemeClr>
                </a:solidFill>
              </a:rPr>
              <a:t>Pueblo of Jemez</a:t>
            </a:r>
          </a:p>
          <a:p>
            <a:pPr>
              <a:buFont typeface="Arial" pitchFamily="34" charset="0"/>
              <a:buChar char="•"/>
            </a:pPr>
            <a:r>
              <a:rPr lang="en-US" sz="2000" b="1" dirty="0" smtClean="0">
                <a:solidFill>
                  <a:schemeClr val="accent3">
                    <a:lumMod val="40000"/>
                    <a:lumOff val="60000"/>
                  </a:schemeClr>
                </a:solidFill>
              </a:rPr>
              <a:t>Shivwits Band of Paiutes</a:t>
            </a:r>
          </a:p>
          <a:p>
            <a:pPr>
              <a:buFont typeface="Arial" pitchFamily="34" charset="0"/>
              <a:buChar char="•"/>
            </a:pPr>
            <a:r>
              <a:rPr lang="en-US" sz="2000" b="1" dirty="0" smtClean="0">
                <a:solidFill>
                  <a:schemeClr val="accent3">
                    <a:lumMod val="40000"/>
                    <a:lumOff val="60000"/>
                  </a:schemeClr>
                </a:solidFill>
              </a:rPr>
              <a:t>Navajo Nation</a:t>
            </a:r>
            <a:endParaRPr lang="en-US" sz="2000" b="1" dirty="0">
              <a:solidFill>
                <a:schemeClr val="accent3">
                  <a:lumMod val="40000"/>
                  <a:lumOff val="6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715000"/>
            <a:ext cx="963088" cy="889942"/>
          </a:xfrm>
          <a:prstGeom prst="rect">
            <a:avLst/>
          </a:prstGeom>
        </p:spPr>
      </p:pic>
    </p:spTree>
    <p:extLst>
      <p:ext uri="{BB962C8B-B14F-4D97-AF65-F5344CB8AC3E}">
        <p14:creationId xmlns:p14="http://schemas.microsoft.com/office/powerpoint/2010/main" val="23077071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accent3">
                    <a:lumMod val="60000"/>
                    <a:lumOff val="40000"/>
                  </a:schemeClr>
                </a:solidFill>
              </a:rPr>
              <a:t>Self-directed Partnership Identifying </a:t>
            </a:r>
            <a:r>
              <a:rPr lang="en-US" sz="4000" dirty="0" smtClean="0">
                <a:solidFill>
                  <a:schemeClr val="accent3">
                    <a:lumMod val="60000"/>
                    <a:lumOff val="40000"/>
                  </a:schemeClr>
                </a:solidFill>
              </a:rPr>
              <a:t>Shared Priorities</a:t>
            </a:r>
            <a:endParaRPr lang="en-US" sz="4000" dirty="0">
              <a:solidFill>
                <a:schemeClr val="accent3">
                  <a:lumMod val="60000"/>
                  <a:lumOff val="40000"/>
                </a:schemeClr>
              </a:solidFill>
            </a:endParaRPr>
          </a:p>
        </p:txBody>
      </p:sp>
      <p:sp>
        <p:nvSpPr>
          <p:cNvPr id="4" name="Content Placeholder 3"/>
          <p:cNvSpPr>
            <a:spLocks noGrp="1"/>
          </p:cNvSpPr>
          <p:nvPr>
            <p:ph idx="1"/>
          </p:nvPr>
        </p:nvSpPr>
        <p:spPr>
          <a:xfrm>
            <a:off x="301752" y="1828800"/>
            <a:ext cx="8537448" cy="4800600"/>
          </a:xfrm>
        </p:spPr>
        <p:txBody>
          <a:bodyPr>
            <a:normAutofit/>
          </a:bodyPr>
          <a:lstStyle/>
          <a:p>
            <a:pPr lvl="0">
              <a:buClr>
                <a:srgbClr val="00B050"/>
              </a:buClr>
            </a:pPr>
            <a:r>
              <a:rPr lang="en-US" sz="3200" dirty="0" smtClean="0">
                <a:solidFill>
                  <a:srgbClr val="FFC000"/>
                </a:solidFill>
              </a:rPr>
              <a:t>Steering Committee sets the Conservation </a:t>
            </a:r>
            <a:r>
              <a:rPr lang="en-US" sz="3200" dirty="0" smtClean="0">
                <a:solidFill>
                  <a:srgbClr val="FFC000"/>
                </a:solidFill>
              </a:rPr>
              <a:t>Focus: A landscape that supports and sustains Priority Resources</a:t>
            </a:r>
          </a:p>
          <a:p>
            <a:pPr lvl="1">
              <a:buClr>
                <a:srgbClr val="0070C0"/>
              </a:buClr>
            </a:pPr>
            <a:r>
              <a:rPr lang="en-US" sz="2800" b="1" dirty="0" smtClean="0">
                <a:solidFill>
                  <a:schemeClr val="accent3">
                    <a:lumMod val="40000"/>
                    <a:lumOff val="60000"/>
                  </a:schemeClr>
                </a:solidFill>
              </a:rPr>
              <a:t>Cultural </a:t>
            </a:r>
            <a:r>
              <a:rPr lang="en-US" sz="2800" b="1" dirty="0">
                <a:solidFill>
                  <a:schemeClr val="accent3">
                    <a:lumMod val="40000"/>
                    <a:lumOff val="60000"/>
                  </a:schemeClr>
                </a:solidFill>
              </a:rPr>
              <a:t>Resources</a:t>
            </a:r>
            <a:r>
              <a:rPr lang="en-US" sz="2800" dirty="0">
                <a:solidFill>
                  <a:schemeClr val="accent3">
                    <a:lumMod val="40000"/>
                    <a:lumOff val="60000"/>
                  </a:schemeClr>
                </a:solidFill>
              </a:rPr>
              <a:t> </a:t>
            </a:r>
            <a:endParaRPr lang="en-US" sz="2800" dirty="0" smtClean="0">
              <a:solidFill>
                <a:schemeClr val="accent3">
                  <a:lumMod val="40000"/>
                  <a:lumOff val="60000"/>
                </a:schemeClr>
              </a:solidFill>
            </a:endParaRPr>
          </a:p>
          <a:p>
            <a:pPr lvl="1">
              <a:buClr>
                <a:srgbClr val="0070C0"/>
              </a:buClr>
            </a:pPr>
            <a:r>
              <a:rPr lang="en-US" sz="2800" b="1" dirty="0" smtClean="0">
                <a:solidFill>
                  <a:schemeClr val="accent3">
                    <a:lumMod val="40000"/>
                    <a:lumOff val="60000"/>
                  </a:schemeClr>
                </a:solidFill>
              </a:rPr>
              <a:t>Stream </a:t>
            </a:r>
            <a:r>
              <a:rPr lang="en-US" sz="2800" b="1" dirty="0">
                <a:solidFill>
                  <a:schemeClr val="accent3">
                    <a:lumMod val="40000"/>
                    <a:lumOff val="60000"/>
                  </a:schemeClr>
                </a:solidFill>
              </a:rPr>
              <a:t>Flows </a:t>
            </a:r>
            <a:endParaRPr lang="en-US" sz="2800" dirty="0">
              <a:solidFill>
                <a:schemeClr val="accent3">
                  <a:lumMod val="40000"/>
                  <a:lumOff val="60000"/>
                </a:schemeClr>
              </a:solidFill>
            </a:endParaRPr>
          </a:p>
          <a:p>
            <a:pPr lvl="1">
              <a:buClr>
                <a:srgbClr val="0070C0"/>
              </a:buClr>
            </a:pPr>
            <a:r>
              <a:rPr lang="en-US" sz="2800" b="1" dirty="0">
                <a:solidFill>
                  <a:schemeClr val="accent3">
                    <a:lumMod val="40000"/>
                    <a:lumOff val="60000"/>
                  </a:schemeClr>
                </a:solidFill>
              </a:rPr>
              <a:t>Native Fish</a:t>
            </a:r>
            <a:endParaRPr lang="en-US" sz="2800" dirty="0">
              <a:solidFill>
                <a:schemeClr val="accent3">
                  <a:lumMod val="40000"/>
                  <a:lumOff val="60000"/>
                </a:schemeClr>
              </a:solidFill>
            </a:endParaRPr>
          </a:p>
          <a:p>
            <a:pPr lvl="1">
              <a:buClr>
                <a:srgbClr val="0070C0"/>
              </a:buClr>
            </a:pPr>
            <a:r>
              <a:rPr lang="en-US" sz="2800" b="1" dirty="0">
                <a:solidFill>
                  <a:schemeClr val="accent3">
                    <a:lumMod val="40000"/>
                    <a:lumOff val="60000"/>
                  </a:schemeClr>
                </a:solidFill>
              </a:rPr>
              <a:t>Sage-grouse</a:t>
            </a:r>
            <a:endParaRPr lang="en-US" sz="2800" dirty="0">
              <a:solidFill>
                <a:schemeClr val="accent3">
                  <a:lumMod val="40000"/>
                  <a:lumOff val="60000"/>
                </a:schemeClr>
              </a:solidFill>
            </a:endParaRPr>
          </a:p>
          <a:p>
            <a:pPr lvl="1">
              <a:buClr>
                <a:srgbClr val="0070C0"/>
              </a:buClr>
            </a:pPr>
            <a:r>
              <a:rPr lang="en-US" sz="2800" b="1" dirty="0">
                <a:solidFill>
                  <a:schemeClr val="accent3">
                    <a:lumMod val="40000"/>
                    <a:lumOff val="60000"/>
                  </a:schemeClr>
                </a:solidFill>
              </a:rPr>
              <a:t>Mule Deer and Elk</a:t>
            </a:r>
            <a:endParaRPr lang="en-US" sz="2800" dirty="0">
              <a:solidFill>
                <a:schemeClr val="accent3">
                  <a:lumMod val="40000"/>
                  <a:lumOff val="60000"/>
                </a:schemeClr>
              </a:solidFill>
            </a:endParaRPr>
          </a:p>
          <a:p>
            <a:pPr>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5791200"/>
            <a:ext cx="963088" cy="838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rot="1898571">
            <a:off x="889981" y="2549511"/>
            <a:ext cx="295038" cy="571500"/>
          </a:xfrm>
          <a:prstGeom prst="upArrow">
            <a:avLst/>
          </a:prstGeom>
          <a:solidFill>
            <a:srgbClr val="CC99FF"/>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graphicFrame>
        <p:nvGraphicFramePr>
          <p:cNvPr id="5" name="Content Placeholder 4"/>
          <p:cNvGraphicFramePr>
            <a:graphicFrameLocks/>
          </p:cNvGraphicFramePr>
          <p:nvPr>
            <p:extLst>
              <p:ext uri="{D42A27DB-BD31-4B8C-83A1-F6EECF244321}">
                <p14:modId xmlns:p14="http://schemas.microsoft.com/office/powerpoint/2010/main" val="287694433"/>
              </p:ext>
            </p:extLst>
          </p:nvPr>
        </p:nvGraphicFramePr>
        <p:xfrm>
          <a:off x="251733" y="761761"/>
          <a:ext cx="7901667" cy="563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ircular Arrow 5"/>
          <p:cNvSpPr/>
          <p:nvPr/>
        </p:nvSpPr>
        <p:spPr>
          <a:xfrm rot="5168413">
            <a:off x="4115062" y="3087335"/>
            <a:ext cx="1436397" cy="1149022"/>
          </a:xfrm>
          <a:prstGeom prst="circularArrow">
            <a:avLst>
              <a:gd name="adj1" fmla="val 11697"/>
              <a:gd name="adj2" fmla="val 929320"/>
              <a:gd name="adj3" fmla="val 20533786"/>
              <a:gd name="adj4" fmla="val 12659755"/>
              <a:gd name="adj5" fmla="val 12500"/>
            </a:avLst>
          </a:prstGeom>
          <a:solidFill>
            <a:srgbClr val="FFD03B"/>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 name="Circular Arrow 6"/>
          <p:cNvSpPr/>
          <p:nvPr/>
        </p:nvSpPr>
        <p:spPr>
          <a:xfrm rot="16049724">
            <a:off x="3240035" y="3113356"/>
            <a:ext cx="1436725" cy="1123037"/>
          </a:xfrm>
          <a:prstGeom prst="circularArrow">
            <a:avLst>
              <a:gd name="adj1" fmla="val 12500"/>
              <a:gd name="adj2" fmla="val 916956"/>
              <a:gd name="adj3" fmla="val 20457681"/>
              <a:gd name="adj4" fmla="val 12261429"/>
              <a:gd name="adj5" fmla="val 12500"/>
            </a:avLst>
          </a:prstGeom>
          <a:solidFill>
            <a:srgbClr val="2DC8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 name="Circular Arrow 7"/>
          <p:cNvSpPr/>
          <p:nvPr/>
        </p:nvSpPr>
        <p:spPr>
          <a:xfrm rot="10537469">
            <a:off x="3625913" y="3453383"/>
            <a:ext cx="1549263" cy="1175556"/>
          </a:xfrm>
          <a:prstGeom prst="circularArrow">
            <a:avLst>
              <a:gd name="adj1" fmla="val 12500"/>
              <a:gd name="adj2" fmla="val 781821"/>
              <a:gd name="adj3" fmla="val 20457681"/>
              <a:gd name="adj4" fmla="val 12473900"/>
              <a:gd name="adj5" fmla="val 12500"/>
            </a:avLst>
          </a:prstGeom>
          <a:solidFill>
            <a:srgbClr val="66FF99"/>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 name="Circular Arrow 8"/>
          <p:cNvSpPr/>
          <p:nvPr/>
        </p:nvSpPr>
        <p:spPr>
          <a:xfrm>
            <a:off x="3625914" y="2702946"/>
            <a:ext cx="1549263" cy="1112826"/>
          </a:xfrm>
          <a:prstGeom prst="circularArrow">
            <a:avLst>
              <a:gd name="adj1" fmla="val 12500"/>
              <a:gd name="adj2" fmla="val 1142319"/>
              <a:gd name="adj3" fmla="val 20457681"/>
              <a:gd name="adj4" fmla="val 11839313"/>
              <a:gd name="adj5" fmla="val 12500"/>
            </a:avLst>
          </a:prstGeom>
          <a:solidFill>
            <a:srgbClr val="CC99FF"/>
          </a:solidFill>
          <a:ln w="25400" cap="flat" cmpd="sng" algn="ctr">
            <a:solidFill>
              <a:srgbClr val="FFFFFF">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 name="TextBox 9"/>
          <p:cNvSpPr txBox="1"/>
          <p:nvPr/>
        </p:nvSpPr>
        <p:spPr>
          <a:xfrm>
            <a:off x="4015770" y="2291462"/>
            <a:ext cx="854721" cy="446276"/>
          </a:xfrm>
          <a:prstGeom prst="rect">
            <a:avLst/>
          </a:prstGeom>
          <a:noFill/>
        </p:spPr>
        <p:txBody>
          <a:bodyPr wrap="none" rtlCol="0">
            <a:spAutoFit/>
          </a:bodyPr>
          <a:lstStyle/>
          <a:p>
            <a:r>
              <a:rPr lang="en-US" sz="1150" b="1" dirty="0" smtClean="0">
                <a:solidFill>
                  <a:srgbClr val="000000">
                    <a:lumMod val="75000"/>
                    <a:lumOff val="25000"/>
                  </a:srgbClr>
                </a:solidFill>
                <a:latin typeface="Arial"/>
              </a:rPr>
              <a:t>Resource</a:t>
            </a:r>
            <a:endParaRPr lang="en-US" sz="1150" b="1" dirty="0">
              <a:solidFill>
                <a:srgbClr val="000000">
                  <a:lumMod val="75000"/>
                  <a:lumOff val="25000"/>
                </a:srgbClr>
              </a:solidFill>
              <a:latin typeface="Arial"/>
            </a:endParaRPr>
          </a:p>
          <a:p>
            <a:r>
              <a:rPr lang="en-US" sz="1150" b="1" dirty="0">
                <a:solidFill>
                  <a:srgbClr val="000000">
                    <a:lumMod val="75000"/>
                    <a:lumOff val="25000"/>
                  </a:srgbClr>
                </a:solidFill>
                <a:latin typeface="Arial"/>
              </a:rPr>
              <a:t>Planning</a:t>
            </a:r>
          </a:p>
        </p:txBody>
      </p:sp>
      <p:sp>
        <p:nvSpPr>
          <p:cNvPr id="11" name="TextBox 10"/>
          <p:cNvSpPr txBox="1"/>
          <p:nvPr/>
        </p:nvSpPr>
        <p:spPr>
          <a:xfrm>
            <a:off x="3958398" y="4635748"/>
            <a:ext cx="1125629" cy="446276"/>
          </a:xfrm>
          <a:prstGeom prst="rect">
            <a:avLst/>
          </a:prstGeom>
          <a:noFill/>
        </p:spPr>
        <p:txBody>
          <a:bodyPr wrap="none" rtlCol="0">
            <a:spAutoFit/>
          </a:bodyPr>
          <a:lstStyle/>
          <a:p>
            <a:r>
              <a:rPr lang="en-US" sz="1150" b="1" dirty="0">
                <a:solidFill>
                  <a:srgbClr val="000000">
                    <a:lumMod val="75000"/>
                    <a:lumOff val="25000"/>
                  </a:srgbClr>
                </a:solidFill>
                <a:latin typeface="Arial"/>
              </a:rPr>
              <a:t>Conservation</a:t>
            </a:r>
          </a:p>
          <a:p>
            <a:r>
              <a:rPr lang="en-US" sz="1150" b="1" dirty="0">
                <a:solidFill>
                  <a:srgbClr val="000000">
                    <a:lumMod val="75000"/>
                    <a:lumOff val="25000"/>
                  </a:srgbClr>
                </a:solidFill>
                <a:latin typeface="Arial"/>
              </a:rPr>
              <a:t>Delivery</a:t>
            </a:r>
          </a:p>
        </p:txBody>
      </p:sp>
      <p:sp>
        <p:nvSpPr>
          <p:cNvPr id="12" name="TextBox 11"/>
          <p:cNvSpPr txBox="1"/>
          <p:nvPr/>
        </p:nvSpPr>
        <p:spPr>
          <a:xfrm>
            <a:off x="5260349" y="3249185"/>
            <a:ext cx="1140452" cy="446276"/>
          </a:xfrm>
          <a:prstGeom prst="rect">
            <a:avLst/>
          </a:prstGeom>
          <a:noFill/>
        </p:spPr>
        <p:txBody>
          <a:bodyPr wrap="square" rtlCol="0">
            <a:spAutoFit/>
          </a:bodyPr>
          <a:lstStyle/>
          <a:p>
            <a:r>
              <a:rPr lang="en-US" sz="1150" b="1" dirty="0">
                <a:solidFill>
                  <a:srgbClr val="000000">
                    <a:lumMod val="75000"/>
                    <a:lumOff val="25000"/>
                  </a:srgbClr>
                </a:solidFill>
                <a:latin typeface="Arial"/>
              </a:rPr>
              <a:t>Conservation</a:t>
            </a:r>
          </a:p>
          <a:p>
            <a:r>
              <a:rPr lang="en-US" sz="1150" b="1" dirty="0">
                <a:solidFill>
                  <a:srgbClr val="000000">
                    <a:lumMod val="75000"/>
                    <a:lumOff val="25000"/>
                  </a:srgbClr>
                </a:solidFill>
                <a:latin typeface="Arial"/>
              </a:rPr>
              <a:t>Design</a:t>
            </a:r>
          </a:p>
        </p:txBody>
      </p:sp>
      <p:sp>
        <p:nvSpPr>
          <p:cNvPr id="13" name="TextBox 12"/>
          <p:cNvSpPr txBox="1"/>
          <p:nvPr/>
        </p:nvSpPr>
        <p:spPr>
          <a:xfrm>
            <a:off x="2318009" y="3172859"/>
            <a:ext cx="1173719" cy="446276"/>
          </a:xfrm>
          <a:prstGeom prst="rect">
            <a:avLst/>
          </a:prstGeom>
          <a:noFill/>
        </p:spPr>
        <p:txBody>
          <a:bodyPr wrap="none" rtlCol="0">
            <a:spAutoFit/>
          </a:bodyPr>
          <a:lstStyle/>
          <a:p>
            <a:r>
              <a:rPr lang="en-US" sz="1150" b="1" dirty="0">
                <a:solidFill>
                  <a:srgbClr val="000000">
                    <a:lumMod val="75000"/>
                    <a:lumOff val="25000"/>
                  </a:srgbClr>
                </a:solidFill>
                <a:latin typeface="Arial"/>
              </a:rPr>
              <a:t>Monitoring</a:t>
            </a:r>
          </a:p>
          <a:p>
            <a:r>
              <a:rPr lang="en-US" sz="1150" b="1" dirty="0">
                <a:solidFill>
                  <a:srgbClr val="000000">
                    <a:lumMod val="75000"/>
                    <a:lumOff val="25000"/>
                  </a:srgbClr>
                </a:solidFill>
                <a:latin typeface="Arial"/>
              </a:rPr>
              <a:t>And Research</a:t>
            </a:r>
          </a:p>
        </p:txBody>
      </p:sp>
      <p:sp>
        <p:nvSpPr>
          <p:cNvPr id="2" name="TextBox 1"/>
          <p:cNvSpPr txBox="1"/>
          <p:nvPr/>
        </p:nvSpPr>
        <p:spPr>
          <a:xfrm>
            <a:off x="457200" y="304800"/>
            <a:ext cx="7467600" cy="584775"/>
          </a:xfrm>
          <a:prstGeom prst="rect">
            <a:avLst/>
          </a:prstGeom>
          <a:noFill/>
        </p:spPr>
        <p:txBody>
          <a:bodyPr wrap="square" rtlCol="0">
            <a:spAutoFit/>
          </a:bodyPr>
          <a:lstStyle/>
          <a:p>
            <a:pPr algn="ctr"/>
            <a:r>
              <a:rPr lang="en-US" sz="3200" dirty="0">
                <a:solidFill>
                  <a:schemeClr val="accent3">
                    <a:lumMod val="60000"/>
                    <a:lumOff val="40000"/>
                  </a:schemeClr>
                </a:solidFill>
              </a:rPr>
              <a:t>Adaptive Management </a:t>
            </a:r>
            <a:r>
              <a:rPr lang="en-US" sz="3200" dirty="0" smtClean="0">
                <a:solidFill>
                  <a:schemeClr val="accent3">
                    <a:lumMod val="60000"/>
                    <a:lumOff val="40000"/>
                  </a:schemeClr>
                </a:solidFill>
              </a:rPr>
              <a:t>Framework</a:t>
            </a:r>
            <a:endParaRPr lang="en-US" sz="3200" dirty="0">
              <a:solidFill>
                <a:schemeClr val="accent3">
                  <a:lumMod val="60000"/>
                  <a:lumOff val="40000"/>
                </a:schemeClr>
              </a:solidFill>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227247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676400"/>
            <a:ext cx="6324600" cy="5016758"/>
          </a:xfrm>
          <a:prstGeom prst="rect">
            <a:avLst/>
          </a:prstGeom>
          <a:noFill/>
        </p:spPr>
        <p:txBody>
          <a:bodyPr wrap="square" rtlCol="0">
            <a:spAutoFit/>
          </a:bodyPr>
          <a:lstStyle/>
          <a:p>
            <a:r>
              <a:rPr lang="en-US" sz="2300" dirty="0" smtClean="0">
                <a:solidFill>
                  <a:srgbClr val="0070C0"/>
                </a:solidFill>
              </a:rPr>
              <a:t>• </a:t>
            </a:r>
            <a:r>
              <a:rPr lang="en-US" sz="2300" dirty="0" smtClean="0">
                <a:solidFill>
                  <a:schemeClr val="accent3">
                    <a:lumMod val="40000"/>
                    <a:lumOff val="60000"/>
                  </a:schemeClr>
                </a:solidFill>
              </a:rPr>
              <a:t>Vulnerability assessments</a:t>
            </a:r>
          </a:p>
          <a:p>
            <a:endParaRPr lang="en-US" sz="2300" dirty="0">
              <a:solidFill>
                <a:schemeClr val="accent3">
                  <a:lumMod val="40000"/>
                  <a:lumOff val="60000"/>
                </a:schemeClr>
              </a:solidFill>
            </a:endParaRPr>
          </a:p>
          <a:p>
            <a:r>
              <a:rPr lang="en-US" sz="2300" dirty="0" smtClean="0">
                <a:solidFill>
                  <a:srgbClr val="0070C0"/>
                </a:solidFill>
              </a:rPr>
              <a:t>•</a:t>
            </a:r>
            <a:r>
              <a:rPr lang="en-US" sz="2300" dirty="0" smtClean="0">
                <a:solidFill>
                  <a:srgbClr val="00B0F0"/>
                </a:solidFill>
              </a:rPr>
              <a:t> </a:t>
            </a:r>
            <a:r>
              <a:rPr lang="en-US" sz="2300" dirty="0" smtClean="0">
                <a:solidFill>
                  <a:schemeClr val="accent3">
                    <a:lumMod val="40000"/>
                    <a:lumOff val="60000"/>
                  </a:schemeClr>
                </a:solidFill>
              </a:rPr>
              <a:t>Climate </a:t>
            </a:r>
            <a:r>
              <a:rPr lang="en-US" sz="2300" dirty="0">
                <a:solidFill>
                  <a:schemeClr val="accent3">
                    <a:lumMod val="40000"/>
                    <a:lumOff val="60000"/>
                  </a:schemeClr>
                </a:solidFill>
              </a:rPr>
              <a:t>modeling and development of climate change </a:t>
            </a:r>
            <a:r>
              <a:rPr lang="en-US" sz="2300" dirty="0" smtClean="0">
                <a:solidFill>
                  <a:schemeClr val="accent3">
                    <a:lumMod val="40000"/>
                    <a:lumOff val="60000"/>
                  </a:schemeClr>
                </a:solidFill>
              </a:rPr>
              <a:t>scenarios</a:t>
            </a:r>
          </a:p>
          <a:p>
            <a:endParaRPr lang="en-US" sz="2300" dirty="0">
              <a:solidFill>
                <a:schemeClr val="accent3">
                  <a:lumMod val="40000"/>
                  <a:lumOff val="60000"/>
                </a:schemeClr>
              </a:solidFill>
            </a:endParaRPr>
          </a:p>
          <a:p>
            <a:r>
              <a:rPr lang="en-US" sz="2300" dirty="0" smtClean="0">
                <a:solidFill>
                  <a:srgbClr val="0070C0"/>
                </a:solidFill>
              </a:rPr>
              <a:t>• </a:t>
            </a:r>
            <a:r>
              <a:rPr lang="en-US" sz="2300" dirty="0" smtClean="0">
                <a:solidFill>
                  <a:schemeClr val="accent3">
                    <a:lumMod val="40000"/>
                    <a:lumOff val="60000"/>
                  </a:schemeClr>
                </a:solidFill>
              </a:rPr>
              <a:t>Decision </a:t>
            </a:r>
            <a:r>
              <a:rPr lang="en-US" sz="2300" dirty="0">
                <a:solidFill>
                  <a:schemeClr val="accent3">
                    <a:lumMod val="40000"/>
                    <a:lumOff val="60000"/>
                  </a:schemeClr>
                </a:solidFill>
              </a:rPr>
              <a:t>support </a:t>
            </a:r>
            <a:r>
              <a:rPr lang="en-US" sz="2300" dirty="0" smtClean="0">
                <a:solidFill>
                  <a:schemeClr val="accent3">
                    <a:lumMod val="40000"/>
                    <a:lumOff val="60000"/>
                  </a:schemeClr>
                </a:solidFill>
              </a:rPr>
              <a:t>tools</a:t>
            </a:r>
          </a:p>
          <a:p>
            <a:endParaRPr lang="en-US" sz="2300" dirty="0">
              <a:solidFill>
                <a:schemeClr val="accent3">
                  <a:lumMod val="40000"/>
                  <a:lumOff val="60000"/>
                </a:schemeClr>
              </a:solidFill>
            </a:endParaRPr>
          </a:p>
          <a:p>
            <a:r>
              <a:rPr lang="en-US" sz="2300" dirty="0" smtClean="0">
                <a:solidFill>
                  <a:srgbClr val="0070C0"/>
                </a:solidFill>
              </a:rPr>
              <a:t>•</a:t>
            </a:r>
            <a:r>
              <a:rPr lang="en-US" sz="2300" dirty="0" smtClean="0">
                <a:solidFill>
                  <a:srgbClr val="00B0F0"/>
                </a:solidFill>
              </a:rPr>
              <a:t> </a:t>
            </a:r>
            <a:r>
              <a:rPr lang="en-US" sz="2300" dirty="0" smtClean="0">
                <a:solidFill>
                  <a:schemeClr val="accent3">
                    <a:lumMod val="40000"/>
                    <a:lumOff val="60000"/>
                  </a:schemeClr>
                </a:solidFill>
              </a:rPr>
              <a:t>Acquisition </a:t>
            </a:r>
            <a:r>
              <a:rPr lang="en-US" sz="2300" dirty="0">
                <a:solidFill>
                  <a:schemeClr val="accent3">
                    <a:lumMod val="40000"/>
                    <a:lumOff val="60000"/>
                  </a:schemeClr>
                </a:solidFill>
              </a:rPr>
              <a:t>and analysis of spatial </a:t>
            </a:r>
            <a:r>
              <a:rPr lang="en-US" sz="2300" dirty="0" smtClean="0">
                <a:solidFill>
                  <a:schemeClr val="accent3">
                    <a:lumMod val="40000"/>
                    <a:lumOff val="60000"/>
                  </a:schemeClr>
                </a:solidFill>
              </a:rPr>
              <a:t>data</a:t>
            </a:r>
          </a:p>
          <a:p>
            <a:endParaRPr lang="en-US" sz="2300" dirty="0">
              <a:solidFill>
                <a:schemeClr val="accent3">
                  <a:lumMod val="40000"/>
                  <a:lumOff val="60000"/>
                </a:schemeClr>
              </a:solidFill>
            </a:endParaRPr>
          </a:p>
          <a:p>
            <a:r>
              <a:rPr lang="en-US" sz="2300" dirty="0" smtClean="0">
                <a:solidFill>
                  <a:srgbClr val="0070C0"/>
                </a:solidFill>
              </a:rPr>
              <a:t>•</a:t>
            </a:r>
            <a:r>
              <a:rPr lang="en-US" sz="2300" dirty="0" smtClean="0">
                <a:solidFill>
                  <a:srgbClr val="00B0F0"/>
                </a:solidFill>
              </a:rPr>
              <a:t> </a:t>
            </a:r>
            <a:r>
              <a:rPr lang="en-US" sz="2300" dirty="0" smtClean="0">
                <a:solidFill>
                  <a:schemeClr val="accent3">
                    <a:lumMod val="40000"/>
                    <a:lumOff val="60000"/>
                  </a:schemeClr>
                </a:solidFill>
              </a:rPr>
              <a:t>Resource </a:t>
            </a:r>
            <a:r>
              <a:rPr lang="en-US" sz="2300" dirty="0">
                <a:solidFill>
                  <a:schemeClr val="accent3">
                    <a:lumMod val="40000"/>
                    <a:lumOff val="60000"/>
                  </a:schemeClr>
                </a:solidFill>
              </a:rPr>
              <a:t>inventories and monitoring </a:t>
            </a:r>
            <a:r>
              <a:rPr lang="en-US" sz="2300" dirty="0" smtClean="0">
                <a:solidFill>
                  <a:schemeClr val="accent3">
                    <a:lumMod val="40000"/>
                    <a:lumOff val="60000"/>
                  </a:schemeClr>
                </a:solidFill>
              </a:rPr>
              <a:t>strategies</a:t>
            </a:r>
          </a:p>
          <a:p>
            <a:endParaRPr lang="en-US" sz="2300" dirty="0">
              <a:solidFill>
                <a:schemeClr val="accent3">
                  <a:lumMod val="40000"/>
                  <a:lumOff val="60000"/>
                </a:schemeClr>
              </a:solidFill>
            </a:endParaRPr>
          </a:p>
          <a:p>
            <a:pPr lvl="0"/>
            <a:r>
              <a:rPr lang="en-US" sz="2400" dirty="0">
                <a:solidFill>
                  <a:srgbClr val="0070C0"/>
                </a:solidFill>
              </a:rPr>
              <a:t>• </a:t>
            </a:r>
            <a:r>
              <a:rPr lang="en-US" sz="2300" dirty="0">
                <a:solidFill>
                  <a:srgbClr val="526DB0">
                    <a:lumMod val="40000"/>
                    <a:lumOff val="60000"/>
                  </a:srgbClr>
                </a:solidFill>
              </a:rPr>
              <a:t>Applied research</a:t>
            </a:r>
          </a:p>
          <a:p>
            <a:endParaRPr lang="en-US" sz="2000" dirty="0">
              <a:solidFill>
                <a:schemeClr val="accent3">
                  <a:lumMod val="40000"/>
                  <a:lumOff val="60000"/>
                </a:schemeClr>
              </a:solidFill>
            </a:endParaRPr>
          </a:p>
        </p:txBody>
      </p:sp>
      <p:sp>
        <p:nvSpPr>
          <p:cNvPr id="3" name="TextBox 2"/>
          <p:cNvSpPr txBox="1"/>
          <p:nvPr/>
        </p:nvSpPr>
        <p:spPr>
          <a:xfrm>
            <a:off x="533400" y="381000"/>
            <a:ext cx="7848600" cy="830997"/>
          </a:xfrm>
          <a:prstGeom prst="rect">
            <a:avLst/>
          </a:prstGeom>
          <a:noFill/>
        </p:spPr>
        <p:txBody>
          <a:bodyPr wrap="square" rtlCol="0">
            <a:spAutoFit/>
          </a:bodyPr>
          <a:lstStyle/>
          <a:p>
            <a:pPr algn="ctr"/>
            <a:r>
              <a:rPr lang="en-US" sz="4800" b="1" dirty="0" smtClean="0">
                <a:ln w="6350">
                  <a:noFill/>
                </a:ln>
                <a:solidFill>
                  <a:srgbClr val="526DB0">
                    <a:lumMod val="60000"/>
                    <a:lumOff val="40000"/>
                  </a:srgbClr>
                </a:solidFill>
                <a:effectLst>
                  <a:outerShdw blurRad="114300" dist="101600" dir="2700000" algn="tl" rotWithShape="0">
                    <a:srgbClr val="000000">
                      <a:alpha val="40000"/>
                    </a:srgbClr>
                  </a:outerShdw>
                </a:effectLst>
                <a:latin typeface="Lucida Sans"/>
              </a:rPr>
              <a:t>Science Development</a:t>
            </a:r>
            <a:endParaRPr lang="en-US" sz="4800" dirty="0">
              <a:solidFill>
                <a:schemeClr val="accent3">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194712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772400" cy="830997"/>
          </a:xfrm>
          <a:prstGeom prst="rect">
            <a:avLst/>
          </a:prstGeom>
          <a:noFill/>
        </p:spPr>
        <p:txBody>
          <a:bodyPr wrap="square" rtlCol="0">
            <a:spAutoFit/>
          </a:bodyPr>
          <a:lstStyle/>
          <a:p>
            <a:pPr lvl="0" algn="ctr"/>
            <a:r>
              <a:rPr lang="en-US" sz="4800" dirty="0">
                <a:solidFill>
                  <a:srgbClr val="526DB0">
                    <a:lumMod val="60000"/>
                    <a:lumOff val="40000"/>
                  </a:srgbClr>
                </a:solidFill>
              </a:rPr>
              <a:t>Funding Announcements</a:t>
            </a:r>
            <a:endParaRPr lang="en-US" sz="4800" dirty="0">
              <a:solidFill>
                <a:srgbClr val="526DB0">
                  <a:lumMod val="60000"/>
                  <a:lumOff val="40000"/>
                </a:srgbClr>
              </a:solidFill>
            </a:endParaRPr>
          </a:p>
        </p:txBody>
      </p:sp>
      <p:sp>
        <p:nvSpPr>
          <p:cNvPr id="3" name="TextBox 2"/>
          <p:cNvSpPr txBox="1"/>
          <p:nvPr/>
        </p:nvSpPr>
        <p:spPr>
          <a:xfrm>
            <a:off x="685800" y="1676400"/>
            <a:ext cx="7772400" cy="4154984"/>
          </a:xfrm>
          <a:prstGeom prst="rect">
            <a:avLst/>
          </a:prstGeom>
          <a:noFill/>
        </p:spPr>
        <p:txBody>
          <a:bodyPr wrap="square" rtlCol="0">
            <a:spAutoFit/>
          </a:bodyPr>
          <a:lstStyle/>
          <a:p>
            <a:pPr marL="285750" indent="-285750">
              <a:buClr>
                <a:srgbClr val="00B050"/>
              </a:buClr>
              <a:buFont typeface="Arial" panose="020B0604020202020204" pitchFamily="34" charset="0"/>
              <a:buChar char="•"/>
            </a:pPr>
            <a:r>
              <a:rPr lang="en-US" sz="2400" dirty="0" smtClean="0">
                <a:solidFill>
                  <a:schemeClr val="accent2"/>
                </a:solidFill>
              </a:rPr>
              <a:t>Funding Opportunity Announcement:  </a:t>
            </a:r>
            <a:r>
              <a:rPr lang="en-US" sz="2400" dirty="0" smtClean="0">
                <a:solidFill>
                  <a:schemeClr val="accent3">
                    <a:lumMod val="40000"/>
                    <a:lumOff val="60000"/>
                  </a:schemeClr>
                </a:solidFill>
              </a:rPr>
              <a:t>Non-Federal Applicants for funding through Reclamation’s </a:t>
            </a:r>
            <a:r>
              <a:rPr lang="en-US" sz="2400" dirty="0" err="1" smtClean="0">
                <a:solidFill>
                  <a:schemeClr val="accent3">
                    <a:lumMod val="40000"/>
                    <a:lumOff val="60000"/>
                  </a:schemeClr>
                </a:solidFill>
              </a:rPr>
              <a:t>WaterSmart</a:t>
            </a:r>
            <a:r>
              <a:rPr lang="en-US" sz="2400" dirty="0" smtClean="0">
                <a:solidFill>
                  <a:schemeClr val="accent3">
                    <a:lumMod val="40000"/>
                    <a:lumOff val="60000"/>
                  </a:schemeClr>
                </a:solidFill>
              </a:rPr>
              <a:t> program</a:t>
            </a:r>
          </a:p>
          <a:p>
            <a:pPr marL="285750" indent="-285750">
              <a:buClr>
                <a:srgbClr val="00B050"/>
              </a:buClr>
              <a:buFont typeface="Arial" panose="020B0604020202020204" pitchFamily="34" charset="0"/>
              <a:buChar char="•"/>
            </a:pPr>
            <a:endParaRPr lang="en-US" sz="2400" dirty="0">
              <a:solidFill>
                <a:schemeClr val="accent3">
                  <a:lumMod val="40000"/>
                  <a:lumOff val="60000"/>
                </a:schemeClr>
              </a:solidFill>
            </a:endParaRPr>
          </a:p>
          <a:p>
            <a:pPr marL="285750" indent="-285750">
              <a:buClr>
                <a:srgbClr val="00B050"/>
              </a:buClr>
              <a:buFont typeface="Arial" panose="020B0604020202020204" pitchFamily="34" charset="0"/>
              <a:buChar char="•"/>
            </a:pPr>
            <a:r>
              <a:rPr lang="en-US" sz="2400" dirty="0" smtClean="0">
                <a:solidFill>
                  <a:schemeClr val="accent2"/>
                </a:solidFill>
              </a:rPr>
              <a:t>Request for Statements of Interest:  </a:t>
            </a:r>
            <a:r>
              <a:rPr lang="en-US" sz="2400" dirty="0" smtClean="0">
                <a:solidFill>
                  <a:schemeClr val="accent3">
                    <a:lumMod val="40000"/>
                    <a:lumOff val="60000"/>
                  </a:schemeClr>
                </a:solidFill>
              </a:rPr>
              <a:t>Federal Applicants for funding through Reclamation’s </a:t>
            </a:r>
            <a:r>
              <a:rPr lang="en-US" sz="2400" dirty="0" err="1" smtClean="0">
                <a:solidFill>
                  <a:schemeClr val="accent3">
                    <a:lumMod val="40000"/>
                    <a:lumOff val="60000"/>
                  </a:schemeClr>
                </a:solidFill>
              </a:rPr>
              <a:t>WaterSmart</a:t>
            </a:r>
            <a:r>
              <a:rPr lang="en-US" sz="2400" dirty="0" smtClean="0">
                <a:solidFill>
                  <a:schemeClr val="accent3">
                    <a:lumMod val="40000"/>
                    <a:lumOff val="60000"/>
                  </a:schemeClr>
                </a:solidFill>
              </a:rPr>
              <a:t> program</a:t>
            </a:r>
          </a:p>
          <a:p>
            <a:pPr marL="285750" indent="-285750">
              <a:buClr>
                <a:srgbClr val="00B050"/>
              </a:buClr>
              <a:buFont typeface="Arial" panose="020B0604020202020204" pitchFamily="34" charset="0"/>
              <a:buChar char="•"/>
            </a:pPr>
            <a:endParaRPr lang="en-US" sz="2400" dirty="0">
              <a:solidFill>
                <a:schemeClr val="accent3">
                  <a:lumMod val="40000"/>
                  <a:lumOff val="60000"/>
                </a:schemeClr>
              </a:solidFill>
            </a:endParaRPr>
          </a:p>
          <a:p>
            <a:pPr marL="285750" indent="-285750">
              <a:buClr>
                <a:srgbClr val="00B050"/>
              </a:buClr>
              <a:buFont typeface="Arial" panose="020B0604020202020204" pitchFamily="34" charset="0"/>
              <a:buChar char="•"/>
            </a:pPr>
            <a:r>
              <a:rPr lang="en-US" sz="2400" dirty="0" smtClean="0">
                <a:solidFill>
                  <a:schemeClr val="accent2"/>
                </a:solidFill>
              </a:rPr>
              <a:t>Request for Proposals: </a:t>
            </a:r>
            <a:r>
              <a:rPr lang="en-US" sz="2400" dirty="0" smtClean="0">
                <a:solidFill>
                  <a:schemeClr val="accent3">
                    <a:lumMod val="40000"/>
                    <a:lumOff val="60000"/>
                  </a:schemeClr>
                </a:solidFill>
              </a:rPr>
              <a:t>For US Fish and Wildlife Service funding for both Federal and Non-federal organizations</a:t>
            </a:r>
            <a:endParaRPr lang="en-US" sz="2400" dirty="0">
              <a:solidFill>
                <a:schemeClr val="accent3">
                  <a:lumMod val="40000"/>
                  <a:lumOff val="6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374468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04800"/>
            <a:ext cx="7620000" cy="1569660"/>
          </a:xfrm>
          <a:prstGeom prst="rect">
            <a:avLst/>
          </a:prstGeom>
          <a:noFill/>
        </p:spPr>
        <p:txBody>
          <a:bodyPr wrap="square" rtlCol="0">
            <a:spAutoFit/>
          </a:bodyPr>
          <a:lstStyle/>
          <a:p>
            <a:pPr algn="ctr"/>
            <a:r>
              <a:rPr lang="en-US" sz="4800" dirty="0" smtClean="0">
                <a:solidFill>
                  <a:schemeClr val="accent3">
                    <a:lumMod val="60000"/>
                    <a:lumOff val="40000"/>
                  </a:schemeClr>
                </a:solidFill>
              </a:rPr>
              <a:t>Funding </a:t>
            </a:r>
            <a:r>
              <a:rPr lang="en-US" sz="4800" dirty="0" smtClean="0">
                <a:solidFill>
                  <a:schemeClr val="accent3">
                    <a:lumMod val="60000"/>
                    <a:lumOff val="40000"/>
                  </a:schemeClr>
                </a:solidFill>
              </a:rPr>
              <a:t>Announcements Eligible Applicants</a:t>
            </a:r>
            <a:endParaRPr lang="en-US" sz="4800" dirty="0">
              <a:solidFill>
                <a:schemeClr val="accent3">
                  <a:lumMod val="60000"/>
                  <a:lumOff val="40000"/>
                </a:schemeClr>
              </a:solidFill>
            </a:endParaRPr>
          </a:p>
        </p:txBody>
      </p:sp>
      <p:sp>
        <p:nvSpPr>
          <p:cNvPr id="3" name="TextBox 2"/>
          <p:cNvSpPr txBox="1"/>
          <p:nvPr/>
        </p:nvSpPr>
        <p:spPr>
          <a:xfrm>
            <a:off x="896471" y="2057400"/>
            <a:ext cx="7467600" cy="4339650"/>
          </a:xfrm>
          <a:prstGeom prst="rect">
            <a:avLst/>
          </a:prstGeom>
          <a:noFill/>
        </p:spPr>
        <p:txBody>
          <a:bodyPr wrap="square" rtlCol="0">
            <a:spAutoFit/>
          </a:bodyPr>
          <a:lstStyle/>
          <a:p>
            <a:pPr marL="285750" indent="-285750">
              <a:buClr>
                <a:srgbClr val="0070C0"/>
              </a:buClr>
              <a:buFont typeface="Arial" panose="020B0604020202020204" pitchFamily="34" charset="0"/>
              <a:buChar char="•"/>
            </a:pPr>
            <a:r>
              <a:rPr lang="en-US" sz="2400" dirty="0" smtClean="0">
                <a:solidFill>
                  <a:schemeClr val="accent3">
                    <a:lumMod val="40000"/>
                    <a:lumOff val="60000"/>
                  </a:schemeClr>
                </a:solidFill>
              </a:rPr>
              <a:t>Separate funding announcements for </a:t>
            </a:r>
            <a:r>
              <a:rPr lang="en-US" sz="2400" dirty="0" err="1" smtClean="0">
                <a:solidFill>
                  <a:schemeClr val="accent3">
                    <a:lumMod val="40000"/>
                    <a:lumOff val="60000"/>
                  </a:schemeClr>
                </a:solidFill>
              </a:rPr>
              <a:t>WaterSmart</a:t>
            </a:r>
            <a:r>
              <a:rPr lang="en-US" sz="2400" dirty="0" smtClean="0">
                <a:solidFill>
                  <a:schemeClr val="accent3">
                    <a:lumMod val="40000"/>
                    <a:lumOff val="60000"/>
                  </a:schemeClr>
                </a:solidFill>
              </a:rPr>
              <a:t>  funding due to the Economy Act which </a:t>
            </a:r>
            <a:r>
              <a:rPr lang="en-US" sz="2400" dirty="0" smtClean="0">
                <a:solidFill>
                  <a:schemeClr val="accent3">
                    <a:lumMod val="40000"/>
                    <a:lumOff val="60000"/>
                  </a:schemeClr>
                </a:solidFill>
              </a:rPr>
              <a:t>requires </a:t>
            </a:r>
            <a:r>
              <a:rPr lang="en-US" sz="2400" dirty="0">
                <a:solidFill>
                  <a:schemeClr val="accent3">
                    <a:lumMod val="40000"/>
                    <a:lumOff val="60000"/>
                  </a:schemeClr>
                </a:solidFill>
              </a:rPr>
              <a:t>that </a:t>
            </a:r>
            <a:r>
              <a:rPr lang="en-US" sz="2400" dirty="0" smtClean="0">
                <a:solidFill>
                  <a:schemeClr val="accent3">
                    <a:lumMod val="40000"/>
                    <a:lumOff val="60000"/>
                  </a:schemeClr>
                </a:solidFill>
              </a:rPr>
              <a:t>Federal applicants must demonstrate that:</a:t>
            </a:r>
            <a:endParaRPr lang="en-US" sz="2400" dirty="0">
              <a:solidFill>
                <a:schemeClr val="accent3">
                  <a:lumMod val="40000"/>
                  <a:lumOff val="60000"/>
                </a:schemeClr>
              </a:solidFill>
            </a:endParaRPr>
          </a:p>
          <a:p>
            <a:pPr marL="285750" indent="-285750">
              <a:buFont typeface="Arial" panose="020B0604020202020204" pitchFamily="34" charset="0"/>
              <a:buChar char="•"/>
            </a:pPr>
            <a:endParaRPr lang="en-US" sz="2400" dirty="0">
              <a:solidFill>
                <a:schemeClr val="accent3">
                  <a:lumMod val="40000"/>
                  <a:lumOff val="60000"/>
                </a:schemeClr>
              </a:solidFill>
            </a:endParaRPr>
          </a:p>
          <a:p>
            <a:pPr marL="742950" lvl="1" indent="-285750">
              <a:buClr>
                <a:srgbClr val="00B050"/>
              </a:buClr>
              <a:buFont typeface="Arial" panose="020B0604020202020204" pitchFamily="34" charset="0"/>
              <a:buChar char="•"/>
            </a:pPr>
            <a:r>
              <a:rPr lang="en-US" sz="2400" dirty="0" smtClean="0">
                <a:solidFill>
                  <a:schemeClr val="accent3">
                    <a:lumMod val="40000"/>
                    <a:lumOff val="60000"/>
                  </a:schemeClr>
                </a:solidFill>
              </a:rPr>
              <a:t>Funding the project through an interagency agreement is in </a:t>
            </a:r>
            <a:r>
              <a:rPr lang="en-US" sz="2400" dirty="0">
                <a:solidFill>
                  <a:schemeClr val="accent3">
                    <a:lumMod val="40000"/>
                    <a:lumOff val="60000"/>
                  </a:schemeClr>
                </a:solidFill>
              </a:rPr>
              <a:t>the </a:t>
            </a:r>
            <a:r>
              <a:rPr lang="en-US" sz="2400" dirty="0">
                <a:solidFill>
                  <a:schemeClr val="accent2"/>
                </a:solidFill>
              </a:rPr>
              <a:t>best interest of the Government</a:t>
            </a:r>
            <a:r>
              <a:rPr lang="en-US" sz="2400" dirty="0">
                <a:solidFill>
                  <a:schemeClr val="accent3">
                    <a:lumMod val="40000"/>
                    <a:lumOff val="60000"/>
                  </a:schemeClr>
                </a:solidFill>
              </a:rPr>
              <a:t>; and</a:t>
            </a:r>
          </a:p>
          <a:p>
            <a:pPr marL="742950" lvl="1" indent="-285750">
              <a:buClr>
                <a:srgbClr val="00B050"/>
              </a:buClr>
              <a:buFont typeface="Arial" panose="020B0604020202020204" pitchFamily="34" charset="0"/>
              <a:buChar char="•"/>
            </a:pPr>
            <a:r>
              <a:rPr lang="en-US" sz="2400" dirty="0" smtClean="0">
                <a:solidFill>
                  <a:schemeClr val="accent3">
                    <a:lumMod val="40000"/>
                    <a:lumOff val="60000"/>
                  </a:schemeClr>
                </a:solidFill>
              </a:rPr>
              <a:t>The </a:t>
            </a:r>
            <a:r>
              <a:rPr lang="en-US" sz="2400" dirty="0">
                <a:solidFill>
                  <a:schemeClr val="accent3">
                    <a:lumMod val="40000"/>
                    <a:lumOff val="60000"/>
                  </a:schemeClr>
                </a:solidFill>
              </a:rPr>
              <a:t>supplies or services </a:t>
            </a:r>
            <a:r>
              <a:rPr lang="en-US" sz="2400" dirty="0">
                <a:solidFill>
                  <a:schemeClr val="accent2"/>
                </a:solidFill>
              </a:rPr>
              <a:t>cannot be obtained as conveniently or economically </a:t>
            </a:r>
            <a:r>
              <a:rPr lang="en-US" sz="2400" dirty="0">
                <a:solidFill>
                  <a:schemeClr val="accent3">
                    <a:lumMod val="40000"/>
                    <a:lumOff val="60000"/>
                  </a:schemeClr>
                </a:solidFill>
              </a:rPr>
              <a:t>by contracting directly with a private source.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368462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09800"/>
            <a:ext cx="8305800" cy="5078313"/>
          </a:xfrm>
          <a:prstGeom prst="rect">
            <a:avLst/>
          </a:prstGeom>
          <a:noFill/>
        </p:spPr>
        <p:txBody>
          <a:bodyPr wrap="square" rtlCol="0">
            <a:spAutoFit/>
          </a:bodyPr>
          <a:lstStyle/>
          <a:p>
            <a:pPr marL="342900" indent="-342900">
              <a:buClr>
                <a:srgbClr val="0070C0"/>
              </a:buClr>
              <a:buFont typeface="Arial" panose="020B0604020202020204" pitchFamily="34" charset="0"/>
              <a:buChar char="•"/>
            </a:pPr>
            <a:r>
              <a:rPr lang="en-US" sz="2400" dirty="0">
                <a:solidFill>
                  <a:schemeClr val="accent3">
                    <a:lumMod val="40000"/>
                    <a:lumOff val="60000"/>
                  </a:schemeClr>
                </a:solidFill>
              </a:rPr>
              <a:t>Proposed projects are expected to </a:t>
            </a:r>
            <a:r>
              <a:rPr lang="en-US" sz="2400" dirty="0" smtClean="0">
                <a:solidFill>
                  <a:schemeClr val="accent2"/>
                </a:solidFill>
              </a:rPr>
              <a:t>address the Science </a:t>
            </a:r>
            <a:r>
              <a:rPr lang="en-US" sz="2400" dirty="0">
                <a:solidFill>
                  <a:schemeClr val="accent2"/>
                </a:solidFill>
              </a:rPr>
              <a:t>Needs and Project Concepts </a:t>
            </a:r>
            <a:r>
              <a:rPr lang="en-US" sz="2400" dirty="0" smtClean="0">
                <a:solidFill>
                  <a:schemeClr val="accent3">
                    <a:lumMod val="40000"/>
                    <a:lumOff val="60000"/>
                  </a:schemeClr>
                </a:solidFill>
              </a:rPr>
              <a:t>identified </a:t>
            </a:r>
            <a:r>
              <a:rPr lang="en-US" sz="2400" dirty="0">
                <a:solidFill>
                  <a:schemeClr val="accent3">
                    <a:lumMod val="40000"/>
                    <a:lumOff val="60000"/>
                  </a:schemeClr>
                </a:solidFill>
              </a:rPr>
              <a:t>and shared by Reclamation and the partners involved in the Southern Rockies </a:t>
            </a:r>
            <a:r>
              <a:rPr lang="en-US" sz="2400" dirty="0" smtClean="0">
                <a:solidFill>
                  <a:schemeClr val="accent3">
                    <a:lumMod val="40000"/>
                    <a:lumOff val="60000"/>
                  </a:schemeClr>
                </a:solidFill>
              </a:rPr>
              <a:t>LCC</a:t>
            </a:r>
          </a:p>
          <a:p>
            <a:pPr marL="342900" indent="-342900">
              <a:buClr>
                <a:srgbClr val="0070C0"/>
              </a:buClr>
              <a:buFont typeface="Arial" panose="020B0604020202020204" pitchFamily="34" charset="0"/>
              <a:buChar char="•"/>
            </a:pPr>
            <a:endParaRPr lang="en-US" sz="2400" dirty="0">
              <a:solidFill>
                <a:schemeClr val="accent3">
                  <a:lumMod val="40000"/>
                  <a:lumOff val="60000"/>
                </a:schemeClr>
              </a:solidFill>
            </a:endParaRPr>
          </a:p>
          <a:p>
            <a:pPr marL="342900" indent="-342900">
              <a:buClr>
                <a:srgbClr val="0070C0"/>
              </a:buClr>
              <a:buFont typeface="Arial" panose="020B0604020202020204" pitchFamily="34" charset="0"/>
              <a:buChar char="•"/>
            </a:pPr>
            <a:r>
              <a:rPr lang="en-US" sz="2400" dirty="0" smtClean="0">
                <a:solidFill>
                  <a:schemeClr val="accent3">
                    <a:lumMod val="40000"/>
                    <a:lumOff val="60000"/>
                  </a:schemeClr>
                </a:solidFill>
              </a:rPr>
              <a:t>Science Needs and Project Concepts </a:t>
            </a:r>
            <a:r>
              <a:rPr lang="en-US" sz="2400" dirty="0" smtClean="0">
                <a:solidFill>
                  <a:schemeClr val="accent2"/>
                </a:solidFill>
              </a:rPr>
              <a:t>focus science development </a:t>
            </a:r>
            <a:r>
              <a:rPr lang="en-US" sz="2400" dirty="0">
                <a:solidFill>
                  <a:schemeClr val="accent3">
                    <a:lumMod val="40000"/>
                    <a:lumOff val="60000"/>
                  </a:schemeClr>
                </a:solidFill>
              </a:rPr>
              <a:t>on priority resources and </a:t>
            </a:r>
            <a:r>
              <a:rPr lang="en-US" sz="2400" dirty="0" smtClean="0">
                <a:solidFill>
                  <a:schemeClr val="accent3">
                    <a:lumMod val="40000"/>
                    <a:lumOff val="60000"/>
                  </a:schemeClr>
                </a:solidFill>
              </a:rPr>
              <a:t>the current </a:t>
            </a:r>
            <a:r>
              <a:rPr lang="en-US" sz="2400" dirty="0">
                <a:solidFill>
                  <a:schemeClr val="accent3">
                    <a:lumMod val="40000"/>
                    <a:lumOff val="60000"/>
                  </a:schemeClr>
                </a:solidFill>
              </a:rPr>
              <a:t>management </a:t>
            </a:r>
            <a:r>
              <a:rPr lang="en-US" sz="2400" dirty="0" smtClean="0">
                <a:solidFill>
                  <a:schemeClr val="accent3">
                    <a:lumMod val="40000"/>
                    <a:lumOff val="60000"/>
                  </a:schemeClr>
                </a:solidFill>
              </a:rPr>
              <a:t>questions and priorities identified by the Steering Committee</a:t>
            </a:r>
          </a:p>
          <a:p>
            <a:pPr marL="342900" indent="-342900">
              <a:buClr>
                <a:srgbClr val="0070C0"/>
              </a:buClr>
              <a:buFont typeface="Arial" panose="020B0604020202020204" pitchFamily="34" charset="0"/>
              <a:buChar char="•"/>
            </a:pPr>
            <a:endParaRPr lang="en-US" sz="2400" dirty="0"/>
          </a:p>
          <a:p>
            <a:pPr marL="342900" indent="-342900">
              <a:buClr>
                <a:srgbClr val="0070C0"/>
              </a:buClr>
              <a:buFont typeface="Arial" panose="020B0604020202020204" pitchFamily="34" charset="0"/>
              <a:buChar char="•"/>
            </a:pPr>
            <a:r>
              <a:rPr lang="en-US" sz="2400" dirty="0">
                <a:solidFill>
                  <a:schemeClr val="accent3">
                    <a:lumMod val="40000"/>
                    <a:lumOff val="60000"/>
                  </a:schemeClr>
                </a:solidFill>
              </a:rPr>
              <a:t>Cost Sharing</a:t>
            </a:r>
            <a:r>
              <a:rPr lang="en-US" sz="2400" dirty="0" smtClean="0">
                <a:solidFill>
                  <a:schemeClr val="accent3">
                    <a:lumMod val="40000"/>
                    <a:lumOff val="60000"/>
                  </a:schemeClr>
                </a:solidFill>
              </a:rPr>
              <a:t>: Applicants </a:t>
            </a:r>
            <a:r>
              <a:rPr lang="en-US" sz="2400" dirty="0">
                <a:solidFill>
                  <a:schemeClr val="accent3">
                    <a:lumMod val="40000"/>
                    <a:lumOff val="60000"/>
                  </a:schemeClr>
                </a:solidFill>
              </a:rPr>
              <a:t>must be willing to </a:t>
            </a:r>
            <a:r>
              <a:rPr lang="en-US" sz="2400" dirty="0">
                <a:solidFill>
                  <a:schemeClr val="accent2"/>
                </a:solidFill>
              </a:rPr>
              <a:t>cost share 50% or more</a:t>
            </a:r>
            <a:r>
              <a:rPr lang="en-US" sz="2400" dirty="0"/>
              <a:t> </a:t>
            </a:r>
            <a:r>
              <a:rPr lang="en-US" sz="2400" dirty="0">
                <a:solidFill>
                  <a:schemeClr val="accent3">
                    <a:lumMod val="40000"/>
                    <a:lumOff val="60000"/>
                  </a:schemeClr>
                </a:solidFill>
              </a:rPr>
              <a:t>of the total project costs</a:t>
            </a:r>
            <a:endParaRPr lang="en-US" sz="2400" dirty="0" smtClean="0">
              <a:solidFill>
                <a:schemeClr val="accent3">
                  <a:lumMod val="40000"/>
                  <a:lumOff val="60000"/>
                </a:schemeClr>
              </a:solidFill>
            </a:endParaRPr>
          </a:p>
          <a:p>
            <a:endParaRPr lang="en-US" dirty="0"/>
          </a:p>
          <a:p>
            <a:endParaRPr lang="en-US" dirty="0"/>
          </a:p>
        </p:txBody>
      </p:sp>
      <p:sp>
        <p:nvSpPr>
          <p:cNvPr id="4" name="TextBox 3"/>
          <p:cNvSpPr txBox="1"/>
          <p:nvPr/>
        </p:nvSpPr>
        <p:spPr>
          <a:xfrm>
            <a:off x="838200" y="457200"/>
            <a:ext cx="7543800" cy="1569660"/>
          </a:xfrm>
          <a:prstGeom prst="rect">
            <a:avLst/>
          </a:prstGeom>
          <a:noFill/>
        </p:spPr>
        <p:txBody>
          <a:bodyPr wrap="square" rtlCol="0">
            <a:spAutoFit/>
          </a:bodyPr>
          <a:lstStyle/>
          <a:p>
            <a:pPr lvl="0" algn="ctr"/>
            <a:r>
              <a:rPr lang="en-US" sz="4800" dirty="0" smtClean="0">
                <a:solidFill>
                  <a:srgbClr val="526DB0">
                    <a:lumMod val="60000"/>
                    <a:lumOff val="40000"/>
                  </a:srgbClr>
                </a:solidFill>
              </a:rPr>
              <a:t>Funding Announcements</a:t>
            </a:r>
          </a:p>
          <a:p>
            <a:pPr lvl="0" algn="ctr"/>
            <a:r>
              <a:rPr lang="en-US" sz="4800" dirty="0" smtClean="0">
                <a:solidFill>
                  <a:srgbClr val="526DB0">
                    <a:lumMod val="60000"/>
                    <a:lumOff val="40000"/>
                  </a:srgbClr>
                </a:solidFill>
              </a:rPr>
              <a:t>Eligible Projects</a:t>
            </a:r>
            <a:endParaRPr lang="en-US" sz="4800" dirty="0">
              <a:solidFill>
                <a:srgbClr val="526DB0">
                  <a:lumMod val="60000"/>
                  <a:lumOff val="40000"/>
                </a:srgb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4266740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358588"/>
            <a:ext cx="76327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2133600"/>
            <a:ext cx="9372600" cy="2800767"/>
          </a:xfrm>
          <a:prstGeom prst="rect">
            <a:avLst/>
          </a:prstGeom>
          <a:noFill/>
        </p:spPr>
        <p:txBody>
          <a:bodyPr wrap="square" rtlCol="0">
            <a:spAutoFit/>
          </a:bodyPr>
          <a:lstStyle/>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Instructions for Proposal Preparation and Delivery</a:t>
            </a:r>
          </a:p>
          <a:p>
            <a:pPr marL="457200" indent="-457200">
              <a:buClr>
                <a:srgbClr val="0070C0"/>
              </a:buClr>
              <a:buFont typeface="Arial" panose="020B0604020202020204" pitchFamily="34" charset="0"/>
              <a:buChar char="•"/>
            </a:pPr>
            <a:endParaRPr lang="en-US" sz="2800" dirty="0">
              <a:solidFill>
                <a:schemeClr val="accent3">
                  <a:lumMod val="40000"/>
                  <a:lumOff val="60000"/>
                </a:schemeClr>
              </a:solidFill>
            </a:endParaRPr>
          </a:p>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Technical Evaluation Criteria</a:t>
            </a:r>
          </a:p>
          <a:p>
            <a:pPr marL="457200" indent="-457200">
              <a:buClr>
                <a:srgbClr val="0070C0"/>
              </a:buClr>
              <a:buFont typeface="Arial" panose="020B0604020202020204" pitchFamily="34" charset="0"/>
              <a:buChar char="•"/>
            </a:pPr>
            <a:endParaRPr lang="en-US" sz="2800" dirty="0">
              <a:solidFill>
                <a:schemeClr val="accent3">
                  <a:lumMod val="40000"/>
                  <a:lumOff val="60000"/>
                </a:schemeClr>
              </a:solidFill>
            </a:endParaRPr>
          </a:p>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Application Review Information</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337659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382000" cy="1323439"/>
          </a:xfrm>
          <a:prstGeom prst="rect">
            <a:avLst/>
          </a:prstGeom>
          <a:noFill/>
        </p:spPr>
        <p:txBody>
          <a:bodyPr wrap="square" rtlCol="0">
            <a:spAutoFit/>
          </a:bodyPr>
          <a:lstStyle/>
          <a:p>
            <a:pPr algn="ctr"/>
            <a:r>
              <a:rPr lang="en-US" sz="4000" dirty="0" smtClean="0">
                <a:solidFill>
                  <a:schemeClr val="accent3">
                    <a:lumMod val="60000"/>
                    <a:lumOff val="40000"/>
                  </a:schemeClr>
                </a:solidFill>
              </a:rPr>
              <a:t>FY 2014 Funding Announcements</a:t>
            </a:r>
          </a:p>
          <a:p>
            <a:pPr algn="ctr"/>
            <a:r>
              <a:rPr lang="en-US" sz="4000" dirty="0" smtClean="0">
                <a:solidFill>
                  <a:schemeClr val="accent3">
                    <a:lumMod val="60000"/>
                    <a:lumOff val="40000"/>
                  </a:schemeClr>
                </a:solidFill>
              </a:rPr>
              <a:t>Anticipated Schedule</a:t>
            </a:r>
            <a:endParaRPr lang="en-US" sz="4000" dirty="0">
              <a:solidFill>
                <a:schemeClr val="accent3">
                  <a:lumMod val="60000"/>
                  <a:lumOff val="40000"/>
                </a:schemeClr>
              </a:solidFill>
            </a:endParaRPr>
          </a:p>
        </p:txBody>
      </p:sp>
      <p:sp>
        <p:nvSpPr>
          <p:cNvPr id="4" name="TextBox 3"/>
          <p:cNvSpPr txBox="1"/>
          <p:nvPr/>
        </p:nvSpPr>
        <p:spPr>
          <a:xfrm>
            <a:off x="533400" y="2286000"/>
            <a:ext cx="8077200" cy="3108543"/>
          </a:xfrm>
          <a:prstGeom prst="rect">
            <a:avLst/>
          </a:prstGeom>
          <a:noFill/>
        </p:spPr>
        <p:txBody>
          <a:bodyPr wrap="square" rtlCol="0">
            <a:spAutoFit/>
          </a:bodyPr>
          <a:lstStyle/>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Announcement in February-March</a:t>
            </a:r>
          </a:p>
          <a:p>
            <a:pPr marL="457200" indent="-457200">
              <a:buClr>
                <a:srgbClr val="0070C0"/>
              </a:buClr>
              <a:buFont typeface="Arial" panose="020B0604020202020204" pitchFamily="34" charset="0"/>
              <a:buChar char="•"/>
            </a:pPr>
            <a:endParaRPr lang="en-US" sz="2800" dirty="0">
              <a:solidFill>
                <a:schemeClr val="accent3">
                  <a:lumMod val="40000"/>
                  <a:lumOff val="60000"/>
                </a:schemeClr>
              </a:solidFill>
            </a:endParaRPr>
          </a:p>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Proposal Preparation March-April</a:t>
            </a:r>
          </a:p>
          <a:p>
            <a:pPr marL="457200" indent="-457200">
              <a:buClr>
                <a:srgbClr val="0070C0"/>
              </a:buClr>
              <a:buFont typeface="Arial" panose="020B0604020202020204" pitchFamily="34" charset="0"/>
              <a:buChar char="•"/>
            </a:pPr>
            <a:endParaRPr lang="en-US" sz="2800" dirty="0">
              <a:solidFill>
                <a:schemeClr val="accent3">
                  <a:lumMod val="40000"/>
                  <a:lumOff val="60000"/>
                </a:schemeClr>
              </a:solidFill>
            </a:endParaRPr>
          </a:p>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Proposal Review April-May</a:t>
            </a:r>
          </a:p>
          <a:p>
            <a:pPr marL="457200" indent="-457200">
              <a:buClr>
                <a:srgbClr val="0070C0"/>
              </a:buClr>
              <a:buFont typeface="Arial" panose="020B0604020202020204" pitchFamily="34" charset="0"/>
              <a:buChar char="•"/>
            </a:pPr>
            <a:endParaRPr lang="en-US" sz="2800" dirty="0">
              <a:solidFill>
                <a:schemeClr val="accent3">
                  <a:lumMod val="40000"/>
                  <a:lumOff val="60000"/>
                </a:schemeClr>
              </a:solidFill>
            </a:endParaRPr>
          </a:p>
          <a:p>
            <a:pPr marL="457200" indent="-457200">
              <a:buClr>
                <a:srgbClr val="0070C0"/>
              </a:buClr>
              <a:buFont typeface="Arial" panose="020B0604020202020204" pitchFamily="34" charset="0"/>
              <a:buChar char="•"/>
            </a:pPr>
            <a:r>
              <a:rPr lang="en-US" sz="2800" dirty="0" smtClean="0">
                <a:solidFill>
                  <a:schemeClr val="accent3">
                    <a:lumMod val="40000"/>
                    <a:lumOff val="60000"/>
                  </a:schemeClr>
                </a:solidFill>
              </a:rPr>
              <a:t>Project Award in June </a:t>
            </a:r>
            <a:endParaRPr lang="en-US" sz="2800" dirty="0">
              <a:solidFill>
                <a:schemeClr val="accent3">
                  <a:lumMod val="40000"/>
                  <a:lumOff val="6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903259"/>
            <a:ext cx="963088" cy="889942"/>
          </a:xfrm>
          <a:prstGeom prst="rect">
            <a:avLst/>
          </a:prstGeom>
        </p:spPr>
      </p:pic>
    </p:spTree>
    <p:extLst>
      <p:ext uri="{BB962C8B-B14F-4D97-AF65-F5344CB8AC3E}">
        <p14:creationId xmlns:p14="http://schemas.microsoft.com/office/powerpoint/2010/main" val="280796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lumMod val="60000"/>
                    <a:lumOff val="40000"/>
                  </a:schemeClr>
                </a:solidFill>
              </a:rPr>
              <a:t>Science </a:t>
            </a:r>
            <a:r>
              <a:rPr lang="en-US" dirty="0" smtClean="0">
                <a:solidFill>
                  <a:schemeClr val="accent3">
                    <a:lumMod val="60000"/>
                    <a:lumOff val="40000"/>
                  </a:schemeClr>
                </a:solidFill>
              </a:rPr>
              <a:t>Development</a:t>
            </a:r>
            <a:br>
              <a:rPr lang="en-US" dirty="0" smtClean="0">
                <a:solidFill>
                  <a:schemeClr val="accent3">
                    <a:lumMod val="60000"/>
                    <a:lumOff val="40000"/>
                  </a:schemeClr>
                </a:solidFill>
              </a:rPr>
            </a:br>
            <a:r>
              <a:rPr lang="en-US" dirty="0" smtClean="0">
                <a:solidFill>
                  <a:schemeClr val="accent3">
                    <a:lumMod val="60000"/>
                    <a:lumOff val="40000"/>
                  </a:schemeClr>
                </a:solidFill>
              </a:rPr>
              <a:t>Reclamation Funding</a:t>
            </a: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normAutofit fontScale="92500" lnSpcReduction="10000"/>
          </a:bodyPr>
          <a:lstStyle/>
          <a:p>
            <a:endParaRPr lang="en-US" dirty="0" smtClean="0"/>
          </a:p>
          <a:p>
            <a:pPr>
              <a:buClr>
                <a:srgbClr val="00B050"/>
              </a:buClr>
            </a:pPr>
            <a:r>
              <a:rPr lang="en-US" sz="3200" dirty="0" smtClean="0">
                <a:solidFill>
                  <a:schemeClr val="accent3">
                    <a:lumMod val="40000"/>
                    <a:lumOff val="60000"/>
                  </a:schemeClr>
                </a:solidFill>
              </a:rPr>
              <a:t>To date, the SRLCC has funded 11 Projects totaling over $1 million in federal funding that require at least an equal match in non-federal funding</a:t>
            </a:r>
          </a:p>
          <a:p>
            <a:pPr>
              <a:buClr>
                <a:srgbClr val="00B050"/>
              </a:buClr>
            </a:pPr>
            <a:endParaRPr lang="en-US" sz="3200" dirty="0" smtClean="0">
              <a:solidFill>
                <a:schemeClr val="accent3">
                  <a:lumMod val="40000"/>
                  <a:lumOff val="60000"/>
                </a:schemeClr>
              </a:solidFill>
            </a:endParaRPr>
          </a:p>
          <a:p>
            <a:pPr>
              <a:buClr>
                <a:srgbClr val="00B050"/>
              </a:buClr>
            </a:pPr>
            <a:r>
              <a:rPr lang="en-US" sz="3200" dirty="0" smtClean="0">
                <a:solidFill>
                  <a:schemeClr val="accent3">
                    <a:lumMod val="40000"/>
                    <a:lumOff val="60000"/>
                  </a:schemeClr>
                </a:solidFill>
              </a:rPr>
              <a:t>For FY 2013 – Reclamation received 21 requests totaling  about $2,160,000 in federal funding with matching contributions of  about $2,836,000</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205" y="5730968"/>
            <a:ext cx="9636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982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accent3">
                    <a:lumMod val="60000"/>
                    <a:lumOff val="40000"/>
                  </a:schemeClr>
                </a:solidFill>
              </a:rPr>
              <a:t>Key Concepts</a:t>
            </a:r>
            <a:endParaRPr lang="en-US" sz="5400" dirty="0">
              <a:solidFill>
                <a:schemeClr val="accent3">
                  <a:lumMod val="60000"/>
                  <a:lumOff val="40000"/>
                </a:schemeClr>
              </a:solidFill>
            </a:endParaRPr>
          </a:p>
        </p:txBody>
      </p:sp>
      <p:sp>
        <p:nvSpPr>
          <p:cNvPr id="3" name="Content Placeholder 2"/>
          <p:cNvSpPr>
            <a:spLocks noGrp="1"/>
          </p:cNvSpPr>
          <p:nvPr>
            <p:ph idx="1"/>
          </p:nvPr>
        </p:nvSpPr>
        <p:spPr>
          <a:xfrm>
            <a:off x="457200" y="1828800"/>
            <a:ext cx="8229600" cy="4709160"/>
          </a:xfrm>
        </p:spPr>
        <p:txBody>
          <a:bodyPr/>
          <a:lstStyle/>
          <a:p>
            <a:pPr>
              <a:buClr>
                <a:srgbClr val="00B050"/>
              </a:buClr>
            </a:pPr>
            <a:r>
              <a:rPr lang="en-US" sz="3200" dirty="0" smtClean="0">
                <a:solidFill>
                  <a:schemeClr val="accent3">
                    <a:lumMod val="40000"/>
                    <a:lumOff val="60000"/>
                  </a:schemeClr>
                </a:solidFill>
              </a:rPr>
              <a:t>Working across jurisdictional boundaries</a:t>
            </a:r>
          </a:p>
          <a:p>
            <a:pPr>
              <a:buClr>
                <a:srgbClr val="00B050"/>
              </a:buClr>
            </a:pPr>
            <a:r>
              <a:rPr lang="en-US" sz="3200" dirty="0" smtClean="0">
                <a:solidFill>
                  <a:schemeClr val="accent3">
                    <a:lumMod val="40000"/>
                    <a:lumOff val="60000"/>
                  </a:schemeClr>
                </a:solidFill>
              </a:rPr>
              <a:t>Landscape-scale</a:t>
            </a:r>
          </a:p>
          <a:p>
            <a:pPr>
              <a:buClr>
                <a:srgbClr val="00B050"/>
              </a:buClr>
            </a:pPr>
            <a:r>
              <a:rPr lang="en-US" sz="3200" dirty="0" smtClean="0">
                <a:solidFill>
                  <a:schemeClr val="accent3">
                    <a:lumMod val="40000"/>
                    <a:lumOff val="60000"/>
                  </a:schemeClr>
                </a:solidFill>
              </a:rPr>
              <a:t>Leveraging the resources of our partners</a:t>
            </a:r>
          </a:p>
          <a:p>
            <a:pPr>
              <a:buClr>
                <a:srgbClr val="00B050"/>
              </a:buClr>
            </a:pPr>
            <a:r>
              <a:rPr lang="en-US" sz="3200" dirty="0" smtClean="0">
                <a:solidFill>
                  <a:schemeClr val="accent3">
                    <a:lumMod val="40000"/>
                    <a:lumOff val="60000"/>
                  </a:schemeClr>
                </a:solidFill>
              </a:rPr>
              <a:t>Self-directed, public-private partnerships</a:t>
            </a:r>
          </a:p>
          <a:p>
            <a:pPr>
              <a:buClr>
                <a:srgbClr val="00B050"/>
              </a:buClr>
            </a:pPr>
            <a:r>
              <a:rPr lang="en-US" sz="3200" dirty="0" smtClean="0">
                <a:solidFill>
                  <a:schemeClr val="accent3">
                    <a:lumMod val="40000"/>
                    <a:lumOff val="60000"/>
                  </a:schemeClr>
                </a:solidFill>
              </a:rPr>
              <a:t>Identifying shared priorities</a:t>
            </a:r>
          </a:p>
          <a:p>
            <a:pPr>
              <a:buClr>
                <a:srgbClr val="00B050"/>
              </a:buClr>
            </a:pPr>
            <a:r>
              <a:rPr lang="en-US" sz="3200" dirty="0" smtClean="0">
                <a:solidFill>
                  <a:schemeClr val="accent3">
                    <a:lumMod val="40000"/>
                    <a:lumOff val="60000"/>
                  </a:schemeClr>
                </a:solidFill>
              </a:rPr>
              <a:t>Scientific decision support</a:t>
            </a:r>
          </a:p>
          <a:p>
            <a:pPr>
              <a:buClr>
                <a:srgbClr val="00B050"/>
              </a:buClr>
            </a:pPr>
            <a:r>
              <a:rPr lang="en-US" sz="3200" dirty="0" smtClean="0">
                <a:solidFill>
                  <a:schemeClr val="accent3">
                    <a:lumMod val="40000"/>
                    <a:lumOff val="60000"/>
                  </a:schemeClr>
                </a:solidFill>
              </a:rPr>
              <a:t>Science development and delivery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97265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1806" cy="2087562"/>
          </a:xfrm>
        </p:spPr>
        <p:txBody>
          <a:bodyPr/>
          <a:lstStyle/>
          <a:p>
            <a:r>
              <a:rPr lang="en-US" dirty="0" smtClean="0">
                <a:solidFill>
                  <a:schemeClr val="accent3">
                    <a:lumMod val="60000"/>
                    <a:lumOff val="40000"/>
                  </a:schemeClr>
                </a:solidFill>
              </a:rPr>
              <a:t>Science Development</a:t>
            </a:r>
            <a:br>
              <a:rPr lang="en-US" dirty="0" smtClean="0">
                <a:solidFill>
                  <a:schemeClr val="accent3">
                    <a:lumMod val="60000"/>
                    <a:lumOff val="40000"/>
                  </a:schemeClr>
                </a:solidFill>
              </a:rPr>
            </a:br>
            <a:r>
              <a:rPr lang="en-US" dirty="0" smtClean="0">
                <a:solidFill>
                  <a:schemeClr val="accent3">
                    <a:lumMod val="60000"/>
                    <a:lumOff val="40000"/>
                  </a:schemeClr>
                </a:solidFill>
              </a:rPr>
              <a:t> US Fish and Wildlife Service</a:t>
            </a:r>
            <a:endParaRPr lang="en-US" dirty="0">
              <a:solidFill>
                <a:schemeClr val="accent3">
                  <a:lumMod val="60000"/>
                  <a:lumOff val="40000"/>
                </a:schemeClr>
              </a:solidFill>
            </a:endParaRPr>
          </a:p>
        </p:txBody>
      </p:sp>
      <p:sp>
        <p:nvSpPr>
          <p:cNvPr id="3" name="Content Placeholder 2"/>
          <p:cNvSpPr>
            <a:spLocks noGrp="1"/>
          </p:cNvSpPr>
          <p:nvPr>
            <p:ph idx="1"/>
          </p:nvPr>
        </p:nvSpPr>
        <p:spPr>
          <a:xfrm>
            <a:off x="381000" y="2590800"/>
            <a:ext cx="7620000" cy="4800600"/>
          </a:xfrm>
        </p:spPr>
        <p:txBody>
          <a:bodyPr>
            <a:normAutofit/>
          </a:bodyPr>
          <a:lstStyle/>
          <a:p>
            <a:pPr marL="571500" indent="-457200">
              <a:buClr>
                <a:srgbClr val="00B050"/>
              </a:buClr>
            </a:pPr>
            <a:r>
              <a:rPr lang="en-US" sz="3200" dirty="0" smtClean="0">
                <a:solidFill>
                  <a:schemeClr val="accent3">
                    <a:lumMod val="40000"/>
                    <a:lumOff val="60000"/>
                  </a:schemeClr>
                </a:solidFill>
              </a:rPr>
              <a:t>To date, the Fish and Wildlife Service has funded 11 Projects totaling about $530,000 for the SRLCC</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638800"/>
            <a:ext cx="9636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992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724" y="457200"/>
            <a:ext cx="8027276" cy="1292662"/>
          </a:xfrm>
          <a:prstGeom prst="rect">
            <a:avLst/>
          </a:prstGeom>
        </p:spPr>
        <p:txBody>
          <a:bodyPr wrap="square">
            <a:spAutoFit/>
          </a:bodyPr>
          <a:lstStyle/>
          <a:p>
            <a:r>
              <a:rPr lang="en-US" sz="4600" spc="-100" dirty="0" smtClean="0">
                <a:solidFill>
                  <a:schemeClr val="accent3">
                    <a:lumMod val="60000"/>
                    <a:lumOff val="40000"/>
                  </a:schemeClr>
                </a:solidFill>
                <a:latin typeface="Cambria"/>
                <a:ea typeface="+mj-ea"/>
                <a:cs typeface="+mj-cs"/>
              </a:rPr>
              <a:t>Thank You !</a:t>
            </a:r>
          </a:p>
          <a:p>
            <a:pPr algn="ctr"/>
            <a:r>
              <a:rPr lang="en-US" sz="3200" dirty="0" smtClean="0">
                <a:solidFill>
                  <a:schemeClr val="accent2"/>
                </a:solidFill>
              </a:rPr>
              <a:t>Example Science Projects</a:t>
            </a:r>
            <a:endParaRPr lang="en-US" sz="3200" spc="-100" dirty="0">
              <a:solidFill>
                <a:schemeClr val="accent2"/>
              </a:solidFill>
              <a:latin typeface="Cambria"/>
              <a:ea typeface="+mj-ea"/>
              <a:cs typeface="+mj-cs"/>
            </a:endParaRPr>
          </a:p>
        </p:txBody>
      </p:sp>
      <p:sp>
        <p:nvSpPr>
          <p:cNvPr id="3" name="TextBox 2"/>
          <p:cNvSpPr txBox="1"/>
          <p:nvPr/>
        </p:nvSpPr>
        <p:spPr>
          <a:xfrm>
            <a:off x="216234" y="1749862"/>
            <a:ext cx="8342510" cy="5016758"/>
          </a:xfrm>
          <a:prstGeom prst="rect">
            <a:avLst/>
          </a:prstGeom>
          <a:noFill/>
        </p:spPr>
        <p:txBody>
          <a:bodyPr wrap="square" rtlCol="0">
            <a:spAutoFit/>
          </a:bodyPr>
          <a:lstStyle/>
          <a:p>
            <a:pPr marL="285750" indent="-285750">
              <a:buClr>
                <a:srgbClr val="0070C0"/>
              </a:buClr>
              <a:buFont typeface="Arial" pitchFamily="34" charset="0"/>
              <a:buChar char="•"/>
            </a:pPr>
            <a:r>
              <a:rPr lang="en-US" sz="2000" dirty="0">
                <a:solidFill>
                  <a:schemeClr val="accent3">
                    <a:lumMod val="40000"/>
                    <a:lumOff val="60000"/>
                  </a:schemeClr>
                </a:solidFill>
              </a:rPr>
              <a:t>Effects of Bio-control and Restoration on Wildlife in Southwestern Riparian </a:t>
            </a:r>
            <a:r>
              <a:rPr lang="en-US" sz="2000" dirty="0" smtClean="0">
                <a:solidFill>
                  <a:schemeClr val="accent3">
                    <a:lumMod val="40000"/>
                    <a:lumOff val="60000"/>
                  </a:schemeClr>
                </a:solidFill>
              </a:rPr>
              <a:t>Habitats.  Arizona State University</a:t>
            </a:r>
            <a:endParaRPr lang="en-US" sz="2000" dirty="0">
              <a:solidFill>
                <a:schemeClr val="accent3">
                  <a:lumMod val="40000"/>
                  <a:lumOff val="60000"/>
                </a:schemeClr>
              </a:solidFill>
            </a:endParaRPr>
          </a:p>
          <a:p>
            <a:pPr marL="285750" indent="-285750">
              <a:buClr>
                <a:srgbClr val="0070C0"/>
              </a:buClr>
              <a:buFont typeface="Arial" pitchFamily="34" charset="0"/>
              <a:buChar char="•"/>
            </a:pPr>
            <a:r>
              <a:rPr lang="en-US" sz="2000" dirty="0">
                <a:solidFill>
                  <a:schemeClr val="accent3">
                    <a:lumMod val="40000"/>
                    <a:lumOff val="60000"/>
                  </a:schemeClr>
                </a:solidFill>
              </a:rPr>
              <a:t>Science-Based Riparian Restoration Planning on the Colorado and Dolores </a:t>
            </a:r>
            <a:r>
              <a:rPr lang="en-US" sz="2000" dirty="0" smtClean="0">
                <a:solidFill>
                  <a:schemeClr val="accent3">
                    <a:lumMod val="40000"/>
                    <a:lumOff val="60000"/>
                  </a:schemeClr>
                </a:solidFill>
              </a:rPr>
              <a:t>Rivers.  The Nature Conservancy</a:t>
            </a:r>
          </a:p>
          <a:p>
            <a:pPr marL="285750" indent="-285750">
              <a:buClr>
                <a:srgbClr val="0070C0"/>
              </a:buClr>
              <a:buFont typeface="Arial" pitchFamily="34" charset="0"/>
              <a:buChar char="•"/>
            </a:pPr>
            <a:r>
              <a:rPr lang="en-US" sz="2000" dirty="0" smtClean="0">
                <a:solidFill>
                  <a:schemeClr val="accent3">
                    <a:lumMod val="40000"/>
                    <a:lumOff val="60000"/>
                  </a:schemeClr>
                </a:solidFill>
              </a:rPr>
              <a:t>A </a:t>
            </a:r>
            <a:r>
              <a:rPr lang="en-US" sz="2000" dirty="0">
                <a:solidFill>
                  <a:schemeClr val="accent3">
                    <a:lumMod val="40000"/>
                    <a:lumOff val="60000"/>
                  </a:schemeClr>
                </a:solidFill>
              </a:rPr>
              <a:t>GIS-Based Evaluation of Fremont Cottonwood Stand Dynamics in the </a:t>
            </a:r>
            <a:r>
              <a:rPr lang="en-US" sz="2000" dirty="0" smtClean="0">
                <a:solidFill>
                  <a:schemeClr val="accent3">
                    <a:lumMod val="40000"/>
                    <a:lumOff val="60000"/>
                  </a:schemeClr>
                </a:solidFill>
              </a:rPr>
              <a:t>SRLCC.  US Geological Survey</a:t>
            </a:r>
          </a:p>
          <a:p>
            <a:pPr marL="285750" indent="-285750">
              <a:buClr>
                <a:srgbClr val="0070C0"/>
              </a:buClr>
              <a:buFont typeface="Arial" pitchFamily="34" charset="0"/>
              <a:buChar char="•"/>
            </a:pPr>
            <a:r>
              <a:rPr lang="en-US" sz="2000" dirty="0" smtClean="0">
                <a:solidFill>
                  <a:schemeClr val="accent3">
                    <a:lumMod val="40000"/>
                    <a:lumOff val="60000"/>
                  </a:schemeClr>
                </a:solidFill>
              </a:rPr>
              <a:t>Assessment </a:t>
            </a:r>
            <a:r>
              <a:rPr lang="en-US" sz="2000" dirty="0">
                <a:solidFill>
                  <a:schemeClr val="accent3">
                    <a:lumMod val="40000"/>
                    <a:lumOff val="60000"/>
                  </a:schemeClr>
                </a:solidFill>
              </a:rPr>
              <a:t>of connectivity and enhancement of adaptive management capacity on Navajo Nation </a:t>
            </a:r>
            <a:r>
              <a:rPr lang="en-US" sz="2000" dirty="0" smtClean="0">
                <a:solidFill>
                  <a:schemeClr val="accent3">
                    <a:lumMod val="40000"/>
                    <a:lumOff val="60000"/>
                  </a:schemeClr>
                </a:solidFill>
              </a:rPr>
              <a:t>lands.  UC Davis</a:t>
            </a:r>
            <a:endParaRPr lang="en-US" sz="2000" dirty="0">
              <a:solidFill>
                <a:schemeClr val="accent3">
                  <a:lumMod val="40000"/>
                  <a:lumOff val="60000"/>
                </a:schemeClr>
              </a:solidFill>
            </a:endParaRPr>
          </a:p>
          <a:p>
            <a:pPr marL="285750" indent="-285750">
              <a:buClr>
                <a:srgbClr val="0070C0"/>
              </a:buClr>
              <a:buFont typeface="Arial" pitchFamily="34" charset="0"/>
              <a:buChar char="•"/>
            </a:pPr>
            <a:r>
              <a:rPr lang="en-US" sz="2000" dirty="0" smtClean="0">
                <a:solidFill>
                  <a:schemeClr val="accent3">
                    <a:lumMod val="40000"/>
                    <a:lumOff val="60000"/>
                  </a:schemeClr>
                </a:solidFill>
              </a:rPr>
              <a:t>A </a:t>
            </a:r>
            <a:r>
              <a:rPr lang="en-US" sz="2000" dirty="0">
                <a:solidFill>
                  <a:schemeClr val="accent3">
                    <a:lumMod val="40000"/>
                    <a:lumOff val="60000"/>
                  </a:schemeClr>
                </a:solidFill>
              </a:rPr>
              <a:t>Regional Model for Building Resilience to Climate Change: Development and Demonstration in Colorado’s Gunnison Basin</a:t>
            </a:r>
            <a:r>
              <a:rPr lang="en-US" sz="2000" dirty="0" smtClean="0">
                <a:solidFill>
                  <a:schemeClr val="accent3">
                    <a:lumMod val="40000"/>
                    <a:lumOff val="60000"/>
                  </a:schemeClr>
                </a:solidFill>
              </a:rPr>
              <a:t>.  </a:t>
            </a:r>
            <a:r>
              <a:rPr lang="en-US" sz="2000" dirty="0" smtClean="0">
                <a:solidFill>
                  <a:schemeClr val="accent3">
                    <a:lumMod val="40000"/>
                    <a:lumOff val="60000"/>
                  </a:schemeClr>
                </a:solidFill>
              </a:rPr>
              <a:t>The Nature Conservancy</a:t>
            </a:r>
            <a:endParaRPr lang="en-US" sz="2000" dirty="0">
              <a:solidFill>
                <a:schemeClr val="accent3">
                  <a:lumMod val="40000"/>
                  <a:lumOff val="60000"/>
                </a:schemeClr>
              </a:solidFill>
            </a:endParaRPr>
          </a:p>
          <a:p>
            <a:pPr marL="285750" indent="-285750">
              <a:buClr>
                <a:srgbClr val="0070C0"/>
              </a:buClr>
              <a:buFont typeface="Arial" pitchFamily="34" charset="0"/>
              <a:buChar char="•"/>
            </a:pPr>
            <a:r>
              <a:rPr lang="en-US" sz="2000" dirty="0" smtClean="0">
                <a:solidFill>
                  <a:schemeClr val="accent3">
                    <a:lumMod val="40000"/>
                    <a:lumOff val="60000"/>
                  </a:schemeClr>
                </a:solidFill>
              </a:rPr>
              <a:t>National </a:t>
            </a:r>
            <a:r>
              <a:rPr lang="en-US" sz="2000" dirty="0">
                <a:solidFill>
                  <a:schemeClr val="accent3">
                    <a:lumMod val="40000"/>
                    <a:lumOff val="60000"/>
                  </a:schemeClr>
                </a:solidFill>
              </a:rPr>
              <a:t>Wetland Inventory Mapping </a:t>
            </a:r>
            <a:r>
              <a:rPr lang="en-US" sz="2000" dirty="0" smtClean="0">
                <a:solidFill>
                  <a:schemeClr val="accent3">
                    <a:lumMod val="40000"/>
                    <a:lumOff val="60000"/>
                  </a:schemeClr>
                </a:solidFill>
              </a:rPr>
              <a:t>.  Colorado Natural Heritage Program</a:t>
            </a:r>
            <a:endParaRPr lang="en-US" sz="2000" dirty="0">
              <a:solidFill>
                <a:schemeClr val="accent3">
                  <a:lumMod val="40000"/>
                  <a:lumOff val="60000"/>
                </a:schemeClr>
              </a:solidFill>
            </a:endParaRPr>
          </a:p>
          <a:p>
            <a:pPr marL="285750" indent="-285750">
              <a:buClr>
                <a:srgbClr val="0070C0"/>
              </a:buClr>
              <a:buFont typeface="Arial" pitchFamily="34" charset="0"/>
              <a:buChar char="•"/>
            </a:pPr>
            <a:r>
              <a:rPr lang="en-US" sz="2000" dirty="0" smtClean="0">
                <a:solidFill>
                  <a:schemeClr val="accent3">
                    <a:lumMod val="40000"/>
                    <a:lumOff val="60000"/>
                  </a:schemeClr>
                </a:solidFill>
              </a:rPr>
              <a:t>Vulnerability </a:t>
            </a:r>
            <a:r>
              <a:rPr lang="en-US" sz="2000" dirty="0">
                <a:solidFill>
                  <a:schemeClr val="accent3">
                    <a:lumMod val="40000"/>
                    <a:lumOff val="60000"/>
                  </a:schemeClr>
                </a:solidFill>
              </a:rPr>
              <a:t>of Riparian Obligate Species in the Rio Grande to the Interactive Effects of Fire, Hydrological Variation and Climate Change </a:t>
            </a:r>
            <a:r>
              <a:rPr lang="en-US" sz="2000" dirty="0" smtClean="0">
                <a:solidFill>
                  <a:schemeClr val="accent3">
                    <a:lumMod val="40000"/>
                    <a:lumOff val="60000"/>
                  </a:schemeClr>
                </a:solidFill>
              </a:rPr>
              <a:t>.  FS </a:t>
            </a:r>
            <a:r>
              <a:rPr lang="en-US" sz="2000" dirty="0">
                <a:solidFill>
                  <a:schemeClr val="accent3">
                    <a:lumMod val="40000"/>
                    <a:lumOff val="60000"/>
                  </a:schemeClr>
                </a:solidFill>
              </a:rPr>
              <a:t>- Rocky Mountain Research </a:t>
            </a:r>
            <a:r>
              <a:rPr lang="en-US" sz="2000" dirty="0" smtClean="0">
                <a:solidFill>
                  <a:schemeClr val="accent3">
                    <a:lumMod val="40000"/>
                    <a:lumOff val="60000"/>
                  </a:schemeClr>
                </a:solidFill>
              </a:rPr>
              <a:t>Station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200" y="5867908"/>
            <a:ext cx="963088" cy="838200"/>
          </a:xfrm>
          <a:prstGeom prst="rect">
            <a:avLst/>
          </a:prstGeom>
        </p:spPr>
      </p:pic>
    </p:spTree>
    <p:extLst>
      <p:ext uri="{BB962C8B-B14F-4D97-AF65-F5344CB8AC3E}">
        <p14:creationId xmlns:p14="http://schemas.microsoft.com/office/powerpoint/2010/main" val="15928790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05800" cy="1143000"/>
          </a:xfrm>
        </p:spPr>
        <p:txBody>
          <a:bodyPr>
            <a:normAutofit fontScale="90000"/>
          </a:bodyPr>
          <a:lstStyle/>
          <a:p>
            <a:r>
              <a:rPr lang="en-US" sz="4400" dirty="0">
                <a:solidFill>
                  <a:schemeClr val="accent3">
                    <a:lumMod val="60000"/>
                    <a:lumOff val="40000"/>
                  </a:schemeClr>
                </a:solidFill>
              </a:rPr>
              <a:t>How have we managed </a:t>
            </a:r>
            <a:r>
              <a:rPr lang="en-US" sz="4400" dirty="0" smtClean="0">
                <a:solidFill>
                  <a:schemeClr val="accent3">
                    <a:lumMod val="60000"/>
                    <a:lumOff val="40000"/>
                  </a:schemeClr>
                </a:solidFill>
              </a:rPr>
              <a:t>in </a:t>
            </a:r>
            <a:r>
              <a:rPr lang="en-US" sz="4400" dirty="0">
                <a:solidFill>
                  <a:schemeClr val="accent3">
                    <a:lumMod val="60000"/>
                    <a:lumOff val="40000"/>
                  </a:schemeClr>
                </a:solidFill>
              </a:rPr>
              <a:t>the past?</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3938"/>
            <a:ext cx="4071937"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71937" y="1533938"/>
            <a:ext cx="4386263" cy="5539978"/>
          </a:xfrm>
          <a:prstGeom prst="rect">
            <a:avLst/>
          </a:prstGeom>
        </p:spPr>
        <p:txBody>
          <a:bodyPr wrap="square">
            <a:spAutoFit/>
          </a:bodyPr>
          <a:lstStyle/>
          <a:p>
            <a:pPr lvl="0">
              <a:spcBef>
                <a:spcPts val="600"/>
              </a:spcBef>
              <a:spcAft>
                <a:spcPts val="1000"/>
              </a:spcAft>
            </a:pPr>
            <a:r>
              <a:rPr lang="en-US" b="1" dirty="0">
                <a:solidFill>
                  <a:srgbClr val="FFC000"/>
                </a:solidFill>
                <a:latin typeface="Georgia"/>
              </a:rPr>
              <a:t>Silos of departments, experts, agencies, managers, </a:t>
            </a:r>
            <a:r>
              <a:rPr lang="en-US" b="1" dirty="0" smtClean="0">
                <a:solidFill>
                  <a:srgbClr val="FFC000"/>
                </a:solidFill>
                <a:latin typeface="Georgia"/>
              </a:rPr>
              <a:t>researchers</a:t>
            </a:r>
            <a:r>
              <a:rPr lang="en-US" b="1" dirty="0" smtClean="0">
                <a:solidFill>
                  <a:srgbClr val="FFC000"/>
                </a:solidFill>
                <a:latin typeface="Georgia"/>
              </a:rPr>
              <a:t>, </a:t>
            </a:r>
            <a:r>
              <a:rPr lang="en-US" b="1" dirty="0">
                <a:solidFill>
                  <a:srgbClr val="FFC000"/>
                </a:solidFill>
                <a:latin typeface="Georgia"/>
              </a:rPr>
              <a:t>etc</a:t>
            </a:r>
            <a:r>
              <a:rPr lang="en-US" b="1" dirty="0" smtClean="0">
                <a:solidFill>
                  <a:srgbClr val="FFC000"/>
                </a:solidFill>
                <a:latin typeface="Georgia"/>
              </a:rPr>
              <a:t>.</a:t>
            </a:r>
          </a:p>
          <a:p>
            <a:pPr lvl="0">
              <a:spcBef>
                <a:spcPts val="600"/>
              </a:spcBef>
              <a:spcAft>
                <a:spcPts val="1000"/>
              </a:spcAft>
            </a:pPr>
            <a:r>
              <a:rPr lang="en-US" b="1" dirty="0">
                <a:solidFill>
                  <a:srgbClr val="FFC000"/>
                </a:solidFill>
                <a:latin typeface="Georgia"/>
              </a:rPr>
              <a:t>Many, many jurisdictions</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Specific missions, purposes, and methods </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Specific data and protocols </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Different regulations and goals</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Difficult to have one agency represent another </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Hard to convince colleagues to work across internal unit boundaries</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Language/communication barriers </a:t>
            </a:r>
          </a:p>
          <a:p>
            <a:pPr marL="285750" lvl="0" indent="-285750">
              <a:spcBef>
                <a:spcPts val="600"/>
              </a:spcBef>
              <a:spcAft>
                <a:spcPts val="1000"/>
              </a:spcAft>
              <a:buClr>
                <a:srgbClr val="0070C0"/>
              </a:buClr>
              <a:buFont typeface="Arial" panose="020B0604020202020204" pitchFamily="34" charset="0"/>
              <a:buChar char="•"/>
            </a:pPr>
            <a:r>
              <a:rPr lang="en-US" sz="1600" dirty="0">
                <a:solidFill>
                  <a:schemeClr val="accent3">
                    <a:lumMod val="40000"/>
                    <a:lumOff val="60000"/>
                  </a:schemeClr>
                </a:solidFill>
                <a:latin typeface="Georgia"/>
              </a:rPr>
              <a:t>Cultural differences between organizations</a:t>
            </a:r>
          </a:p>
          <a:p>
            <a:pPr lvl="0" algn="ctr">
              <a:spcBef>
                <a:spcPts val="600"/>
              </a:spcBef>
              <a:spcAft>
                <a:spcPts val="1000"/>
              </a:spcAft>
            </a:pPr>
            <a:endParaRPr lang="en-US" dirty="0">
              <a:solidFill>
                <a:schemeClr val="bg1"/>
              </a:solidFill>
              <a:latin typeface="Georgia"/>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3276600"/>
            <a:ext cx="1023937" cy="263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968" y="2914697"/>
            <a:ext cx="826295" cy="3389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62200"/>
            <a:ext cx="788987"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24125"/>
            <a:ext cx="98107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44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60000"/>
                    <a:lumOff val="40000"/>
                  </a:schemeClr>
                </a:solidFill>
              </a:rPr>
              <a:t>What could we do instead?</a:t>
            </a:r>
          </a:p>
        </p:txBody>
      </p:sp>
      <p:sp>
        <p:nvSpPr>
          <p:cNvPr id="3" name="Content Placeholder 2"/>
          <p:cNvSpPr>
            <a:spLocks noGrp="1"/>
          </p:cNvSpPr>
          <p:nvPr>
            <p:ph idx="1"/>
          </p:nvPr>
        </p:nvSpPr>
        <p:spPr/>
        <p:txBody>
          <a:bodyPr>
            <a:normAutofit fontScale="92500"/>
          </a:bodyPr>
          <a:lstStyle/>
          <a:p>
            <a:pPr>
              <a:buClr>
                <a:srgbClr val="00B050"/>
              </a:buClr>
            </a:pPr>
            <a:r>
              <a:rPr lang="en-US" sz="2000" dirty="0">
                <a:solidFill>
                  <a:schemeClr val="accent3">
                    <a:lumMod val="40000"/>
                    <a:lumOff val="60000"/>
                  </a:schemeClr>
                </a:solidFill>
              </a:rPr>
              <a:t>“Umbrella” program working </a:t>
            </a:r>
            <a:r>
              <a:rPr lang="en-US" sz="2000" u="sng" dirty="0">
                <a:solidFill>
                  <a:srgbClr val="FFC000"/>
                </a:solidFill>
              </a:rPr>
              <a:t>across jurisdictional boundaries </a:t>
            </a:r>
            <a:r>
              <a:rPr lang="en-US" sz="2000" dirty="0">
                <a:solidFill>
                  <a:schemeClr val="accent3">
                    <a:lumMod val="40000"/>
                    <a:lumOff val="60000"/>
                  </a:schemeClr>
                </a:solidFill>
              </a:rPr>
              <a:t>on a </a:t>
            </a:r>
            <a:r>
              <a:rPr lang="en-US" sz="2000" u="sng" dirty="0" smtClean="0">
                <a:solidFill>
                  <a:srgbClr val="FFC000"/>
                </a:solidFill>
              </a:rPr>
              <a:t>large geographic scale </a:t>
            </a:r>
            <a:r>
              <a:rPr lang="en-US" sz="2000" dirty="0">
                <a:solidFill>
                  <a:schemeClr val="accent3">
                    <a:lumMod val="40000"/>
                    <a:lumOff val="60000"/>
                  </a:schemeClr>
                </a:solidFill>
              </a:rPr>
              <a:t>with focus on landscape-scale stressors (climate change) </a:t>
            </a:r>
            <a:r>
              <a:rPr lang="en-US" sz="2000" u="sng" dirty="0">
                <a:solidFill>
                  <a:srgbClr val="FFC000"/>
                </a:solidFill>
              </a:rPr>
              <a:t>to ensure the sustainability </a:t>
            </a:r>
            <a:r>
              <a:rPr lang="en-US" sz="2000" dirty="0">
                <a:solidFill>
                  <a:schemeClr val="accent3">
                    <a:lumMod val="40000"/>
                    <a:lumOff val="60000"/>
                  </a:schemeClr>
                </a:solidFill>
              </a:rPr>
              <a:t>of America's land, water, wildlife and cultural resources </a:t>
            </a:r>
          </a:p>
          <a:p>
            <a:pPr lvl="2">
              <a:buClr>
                <a:srgbClr val="00B050"/>
              </a:buClr>
            </a:pPr>
            <a:r>
              <a:rPr lang="en-US" dirty="0">
                <a:solidFill>
                  <a:schemeClr val="accent3">
                    <a:lumMod val="40000"/>
                    <a:lumOff val="60000"/>
                  </a:schemeClr>
                </a:solidFill>
              </a:rPr>
              <a:t>Through collaborative partnerships, provide scientific and technical support, coordination, and communication to resource managers</a:t>
            </a:r>
          </a:p>
          <a:p>
            <a:pPr lvl="2">
              <a:buClr>
                <a:srgbClr val="00B050"/>
              </a:buClr>
            </a:pPr>
            <a:endParaRPr lang="en-US" sz="1200" dirty="0">
              <a:solidFill>
                <a:schemeClr val="accent3">
                  <a:lumMod val="40000"/>
                  <a:lumOff val="60000"/>
                </a:schemeClr>
              </a:solidFill>
            </a:endParaRPr>
          </a:p>
          <a:p>
            <a:pPr>
              <a:buClr>
                <a:srgbClr val="00B050"/>
              </a:buClr>
            </a:pPr>
            <a:r>
              <a:rPr lang="en-US" sz="2000" dirty="0">
                <a:solidFill>
                  <a:schemeClr val="accent3">
                    <a:lumMod val="40000"/>
                    <a:lumOff val="60000"/>
                  </a:schemeClr>
                </a:solidFill>
              </a:rPr>
              <a:t>High-level </a:t>
            </a:r>
            <a:r>
              <a:rPr lang="en-US" sz="2000" u="sng" dirty="0">
                <a:solidFill>
                  <a:srgbClr val="FFC000"/>
                </a:solidFill>
              </a:rPr>
              <a:t>commitment</a:t>
            </a:r>
          </a:p>
          <a:p>
            <a:pPr lvl="2">
              <a:buClr>
                <a:srgbClr val="00B050"/>
              </a:buClr>
            </a:pPr>
            <a:r>
              <a:rPr lang="en-US" dirty="0">
                <a:solidFill>
                  <a:schemeClr val="accent3">
                    <a:lumMod val="40000"/>
                    <a:lumOff val="60000"/>
                  </a:schemeClr>
                </a:solidFill>
              </a:rPr>
              <a:t>Secretarial Order No. 3289, Steering Committee </a:t>
            </a:r>
            <a:r>
              <a:rPr lang="en-US" dirty="0" smtClean="0">
                <a:solidFill>
                  <a:schemeClr val="accent3">
                    <a:lumMod val="40000"/>
                    <a:lumOff val="60000"/>
                  </a:schemeClr>
                </a:solidFill>
              </a:rPr>
              <a:t>&amp; </a:t>
            </a:r>
            <a:r>
              <a:rPr lang="en-US" dirty="0">
                <a:solidFill>
                  <a:schemeClr val="accent3">
                    <a:lumMod val="40000"/>
                    <a:lumOff val="60000"/>
                  </a:schemeClr>
                </a:solidFill>
              </a:rPr>
              <a:t>Working Group leadership from multiple agencies/organizations</a:t>
            </a:r>
          </a:p>
          <a:p>
            <a:pPr lvl="2">
              <a:buClr>
                <a:srgbClr val="00B050"/>
              </a:buClr>
            </a:pPr>
            <a:endParaRPr lang="en-US" sz="1200" kern="0" dirty="0">
              <a:solidFill>
                <a:schemeClr val="accent3">
                  <a:lumMod val="40000"/>
                  <a:lumOff val="60000"/>
                </a:schemeClr>
              </a:solidFill>
            </a:endParaRPr>
          </a:p>
          <a:p>
            <a:pPr>
              <a:buClr>
                <a:srgbClr val="00B050"/>
              </a:buClr>
            </a:pPr>
            <a:r>
              <a:rPr lang="en-US" sz="2000" kern="0" dirty="0">
                <a:solidFill>
                  <a:schemeClr val="accent3">
                    <a:lumMod val="40000"/>
                    <a:lumOff val="60000"/>
                  </a:schemeClr>
                </a:solidFill>
              </a:rPr>
              <a:t>Leverage </a:t>
            </a:r>
            <a:r>
              <a:rPr lang="en-US" sz="2000" u="sng" kern="0" dirty="0">
                <a:solidFill>
                  <a:srgbClr val="FFC000"/>
                </a:solidFill>
              </a:rPr>
              <a:t>existing efforts </a:t>
            </a:r>
            <a:r>
              <a:rPr lang="en-US" sz="2000" kern="0" dirty="0">
                <a:solidFill>
                  <a:schemeClr val="accent3">
                    <a:lumMod val="40000"/>
                    <a:lumOff val="60000"/>
                  </a:schemeClr>
                </a:solidFill>
              </a:rPr>
              <a:t>of partners (staff, funding, etc.)</a:t>
            </a:r>
          </a:p>
          <a:p>
            <a:pPr lvl="2">
              <a:buClr>
                <a:srgbClr val="00B050"/>
              </a:buClr>
            </a:pPr>
            <a:r>
              <a:rPr lang="en-US" dirty="0">
                <a:solidFill>
                  <a:schemeClr val="accent3">
                    <a:lumMod val="40000"/>
                    <a:lumOff val="60000"/>
                  </a:schemeClr>
                </a:solidFill>
              </a:rPr>
              <a:t>Connect efforts and avoid duplication through improved conservation </a:t>
            </a:r>
            <a:r>
              <a:rPr lang="en-US" dirty="0" smtClean="0">
                <a:solidFill>
                  <a:schemeClr val="accent3">
                    <a:lumMod val="40000"/>
                    <a:lumOff val="60000"/>
                  </a:schemeClr>
                </a:solidFill>
              </a:rPr>
              <a:t>planning</a:t>
            </a:r>
            <a:endParaRPr lang="en-US" dirty="0">
              <a:solidFill>
                <a:schemeClr val="accent3">
                  <a:lumMod val="40000"/>
                  <a:lumOff val="60000"/>
                </a:schemeClr>
              </a:solidFill>
            </a:endParaRPr>
          </a:p>
          <a:p>
            <a:endParaRPr lang="en-US" dirty="0"/>
          </a:p>
        </p:txBody>
      </p:sp>
    </p:spTree>
    <p:extLst>
      <p:ext uri="{BB962C8B-B14F-4D97-AF65-F5344CB8AC3E}">
        <p14:creationId xmlns:p14="http://schemas.microsoft.com/office/powerpoint/2010/main" val="398652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3">
                    <a:lumMod val="60000"/>
                    <a:lumOff val="40000"/>
                  </a:schemeClr>
                </a:solidFill>
              </a:rPr>
              <a:t>Paradigm Shift</a:t>
            </a:r>
          </a:p>
        </p:txBody>
      </p:sp>
      <p:sp>
        <p:nvSpPr>
          <p:cNvPr id="3" name="Content Placeholder 2"/>
          <p:cNvSpPr>
            <a:spLocks noGrp="1"/>
          </p:cNvSpPr>
          <p:nvPr>
            <p:ph idx="1"/>
          </p:nvPr>
        </p:nvSpPr>
        <p:spPr>
          <a:xfrm>
            <a:off x="457200" y="1828800"/>
            <a:ext cx="8229600" cy="4480560"/>
          </a:xfrm>
        </p:spPr>
        <p:txBody>
          <a:bodyPr/>
          <a:lstStyle/>
          <a:p>
            <a:pPr>
              <a:buClr>
                <a:srgbClr val="0070C0"/>
              </a:buClr>
            </a:pPr>
            <a:r>
              <a:rPr lang="en-US" sz="3200" dirty="0">
                <a:solidFill>
                  <a:schemeClr val="accent3">
                    <a:lumMod val="40000"/>
                    <a:lumOff val="60000"/>
                  </a:schemeClr>
                </a:solidFill>
              </a:rPr>
              <a:t>In 2009, Department of Interior </a:t>
            </a:r>
            <a:r>
              <a:rPr lang="en-US" sz="3200" dirty="0" smtClean="0">
                <a:solidFill>
                  <a:schemeClr val="accent3">
                    <a:lumMod val="40000"/>
                    <a:lumOff val="60000"/>
                  </a:schemeClr>
                </a:solidFill>
              </a:rPr>
              <a:t>established </a:t>
            </a:r>
            <a:r>
              <a:rPr lang="en-US" sz="3200" dirty="0" smtClean="0">
                <a:solidFill>
                  <a:schemeClr val="accent2"/>
                </a:solidFill>
              </a:rPr>
              <a:t>Landscape </a:t>
            </a:r>
            <a:r>
              <a:rPr lang="en-US" sz="3200" dirty="0">
                <a:solidFill>
                  <a:schemeClr val="accent2"/>
                </a:solidFill>
              </a:rPr>
              <a:t>Conservation Cooperatives </a:t>
            </a:r>
            <a:r>
              <a:rPr lang="en-US" sz="3200" dirty="0">
                <a:solidFill>
                  <a:schemeClr val="accent3">
                    <a:lumMod val="40000"/>
                    <a:lumOff val="60000"/>
                  </a:schemeClr>
                </a:solidFill>
              </a:rPr>
              <a:t>(LCCs</a:t>
            </a:r>
            <a:r>
              <a:rPr lang="en-US" sz="3200" dirty="0" smtClean="0">
                <a:solidFill>
                  <a:schemeClr val="accent3">
                    <a:lumMod val="40000"/>
                    <a:lumOff val="60000"/>
                  </a:schemeClr>
                </a:solidFill>
              </a:rPr>
              <a:t>)</a:t>
            </a:r>
          </a:p>
          <a:p>
            <a:pPr marL="137160" indent="0">
              <a:buClr>
                <a:srgbClr val="0070C0"/>
              </a:buClr>
              <a:buNone/>
            </a:pPr>
            <a:endParaRPr lang="en-US" sz="3200" dirty="0">
              <a:solidFill>
                <a:schemeClr val="accent3">
                  <a:lumMod val="40000"/>
                  <a:lumOff val="60000"/>
                </a:schemeClr>
              </a:solidFill>
            </a:endParaRPr>
          </a:p>
          <a:p>
            <a:pPr>
              <a:buClr>
                <a:srgbClr val="0070C0"/>
              </a:buClr>
            </a:pPr>
            <a:r>
              <a:rPr lang="en-US" sz="3200" dirty="0" smtClean="0">
                <a:solidFill>
                  <a:schemeClr val="accent3">
                    <a:lumMod val="40000"/>
                    <a:lumOff val="60000"/>
                  </a:schemeClr>
                </a:solidFill>
              </a:rPr>
              <a:t>Network </a:t>
            </a:r>
            <a:r>
              <a:rPr lang="en-US" sz="3200" dirty="0">
                <a:solidFill>
                  <a:schemeClr val="accent3">
                    <a:lumMod val="40000"/>
                    <a:lumOff val="60000"/>
                  </a:schemeClr>
                </a:solidFill>
              </a:rPr>
              <a:t>of </a:t>
            </a:r>
            <a:r>
              <a:rPr lang="en-US" sz="3200" dirty="0" smtClean="0">
                <a:solidFill>
                  <a:schemeClr val="accent2"/>
                </a:solidFill>
              </a:rPr>
              <a:t>self-directed, public-private </a:t>
            </a:r>
            <a:r>
              <a:rPr lang="en-US" sz="3200" dirty="0">
                <a:solidFill>
                  <a:schemeClr val="accent2"/>
                </a:solidFill>
              </a:rPr>
              <a:t>partnerships</a:t>
            </a:r>
            <a:r>
              <a:rPr lang="en-US" sz="3200" dirty="0">
                <a:solidFill>
                  <a:schemeClr val="accent3">
                    <a:lumMod val="40000"/>
                    <a:lumOff val="60000"/>
                  </a:schemeClr>
                </a:solidFill>
              </a:rPr>
              <a:t> that provide </a:t>
            </a:r>
            <a:r>
              <a:rPr lang="en-US" sz="3200" dirty="0" smtClean="0">
                <a:solidFill>
                  <a:schemeClr val="accent3">
                    <a:lumMod val="40000"/>
                    <a:lumOff val="60000"/>
                  </a:schemeClr>
                </a:solidFill>
              </a:rPr>
              <a:t>science </a:t>
            </a:r>
            <a:r>
              <a:rPr lang="en-US" sz="3200" dirty="0">
                <a:solidFill>
                  <a:schemeClr val="accent3">
                    <a:lumMod val="40000"/>
                    <a:lumOff val="60000"/>
                  </a:schemeClr>
                </a:solidFill>
              </a:rPr>
              <a:t>to ensure the sustainability of America's </a:t>
            </a:r>
            <a:r>
              <a:rPr lang="en-US" sz="3200" dirty="0" smtClean="0">
                <a:solidFill>
                  <a:schemeClr val="accent3">
                    <a:lumMod val="40000"/>
                    <a:lumOff val="60000"/>
                  </a:schemeClr>
                </a:solidFill>
              </a:rPr>
              <a:t>natural and </a:t>
            </a:r>
            <a:r>
              <a:rPr lang="en-US" sz="3200" dirty="0">
                <a:solidFill>
                  <a:schemeClr val="accent3">
                    <a:lumMod val="40000"/>
                    <a:lumOff val="60000"/>
                  </a:schemeClr>
                </a:solidFill>
              </a:rPr>
              <a:t>cultural </a:t>
            </a:r>
            <a:r>
              <a:rPr lang="en-US" sz="3200" dirty="0" smtClean="0">
                <a:solidFill>
                  <a:schemeClr val="accent3">
                    <a:lumMod val="40000"/>
                    <a:lumOff val="60000"/>
                  </a:schemeClr>
                </a:solidFill>
              </a:rPr>
              <a:t>resources</a:t>
            </a:r>
            <a:r>
              <a:rPr lang="en-US" sz="3200" dirty="0">
                <a:solidFill>
                  <a:schemeClr val="accent3">
                    <a:lumMod val="40000"/>
                    <a:lumOff val="60000"/>
                  </a:schemeClr>
                </a:solidFill>
              </a:rPr>
              <a:t> </a:t>
            </a:r>
          </a:p>
          <a:p>
            <a:pPr>
              <a:buClr>
                <a:srgbClr val="00B0F0"/>
              </a:buClr>
            </a:pPr>
            <a:endParaRPr lang="en-US" dirty="0"/>
          </a:p>
        </p:txBody>
      </p:sp>
    </p:spTree>
    <p:extLst>
      <p:ext uri="{BB962C8B-B14F-4D97-AF65-F5344CB8AC3E}">
        <p14:creationId xmlns:p14="http://schemas.microsoft.com/office/powerpoint/2010/main" val="1051848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0" y="152400"/>
            <a:ext cx="8662456" cy="799603"/>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600" b="1" dirty="0" smtClean="0">
                <a:solidFill>
                  <a:schemeClr val="accent3">
                    <a:lumMod val="60000"/>
                    <a:lumOff val="40000"/>
                  </a:schemeClr>
                </a:solidFill>
              </a:rPr>
              <a:t>Landscape Conservation Cooperatives</a:t>
            </a:r>
            <a:r>
              <a:rPr lang="en-US" sz="4800" b="1" dirty="0" smtClean="0"/>
              <a:t/>
            </a:r>
            <a:br>
              <a:rPr lang="en-US" sz="4800" b="1" dirty="0" smtClean="0"/>
            </a:br>
            <a:endParaRPr lang="en-US" dirty="0"/>
          </a:p>
        </p:txBody>
      </p:sp>
    </p:spTree>
    <p:extLst>
      <p:ext uri="{BB962C8B-B14F-4D97-AF65-F5344CB8AC3E}">
        <p14:creationId xmlns:p14="http://schemas.microsoft.com/office/powerpoint/2010/main" val="100233895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prstGeom prst="rect">
            <a:avLst/>
          </a:prstGeom>
        </p:spPr>
        <p:txBody>
          <a:bodyPr>
            <a:normAutofit fontScale="9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800" b="1" dirty="0" smtClean="0"/>
              <a:t/>
            </a:r>
            <a:br>
              <a:rPr lang="en-US" sz="4800" b="1" dirty="0" smtClean="0"/>
            </a:br>
            <a:r>
              <a:rPr lang="en-US" sz="4800" b="1" dirty="0" smtClean="0">
                <a:solidFill>
                  <a:schemeClr val="accent3">
                    <a:lumMod val="60000"/>
                    <a:lumOff val="40000"/>
                  </a:schemeClr>
                </a:solidFill>
              </a:rPr>
              <a:t>LCC Vision </a:t>
            </a:r>
            <a:r>
              <a:rPr lang="en-US" sz="4800" b="1" dirty="0"/>
              <a:t/>
            </a:r>
            <a:br>
              <a:rPr lang="en-US" sz="4800" b="1" dirty="0"/>
            </a:br>
            <a:endParaRPr lang="en-US" dirty="0"/>
          </a:p>
        </p:txBody>
      </p:sp>
      <p:sp>
        <p:nvSpPr>
          <p:cNvPr id="3" name="Content Placeholder 2"/>
          <p:cNvSpPr>
            <a:spLocks noGrp="1"/>
          </p:cNvSpPr>
          <p:nvPr>
            <p:ph idx="1"/>
          </p:nvPr>
        </p:nvSpPr>
        <p:spPr>
          <a:xfrm>
            <a:off x="457200" y="2057400"/>
            <a:ext cx="7620000" cy="3048000"/>
          </a:xfrm>
        </p:spPr>
        <p:txBody>
          <a:bodyPr>
            <a:normAutofit/>
          </a:bodyPr>
          <a:lstStyle/>
          <a:p>
            <a:pPr marL="114300" indent="0">
              <a:buNone/>
            </a:pPr>
            <a:r>
              <a:rPr lang="en-US" sz="3600" b="1" dirty="0" smtClean="0">
                <a:solidFill>
                  <a:schemeClr val="accent3">
                    <a:lumMod val="40000"/>
                    <a:lumOff val="60000"/>
                  </a:schemeClr>
                </a:solidFill>
              </a:rPr>
              <a:t>Collectively </a:t>
            </a:r>
            <a:r>
              <a:rPr lang="en-US" sz="3600" b="1" dirty="0">
                <a:solidFill>
                  <a:schemeClr val="accent3">
                    <a:lumMod val="40000"/>
                    <a:lumOff val="60000"/>
                  </a:schemeClr>
                </a:solidFill>
              </a:rPr>
              <a:t>build landscapes capable of sustaining natural and cultural resources for current and future </a:t>
            </a:r>
            <a:r>
              <a:rPr lang="en-US" sz="3600" b="1" dirty="0" smtClean="0">
                <a:solidFill>
                  <a:schemeClr val="accent3">
                    <a:lumMod val="40000"/>
                    <a:lumOff val="60000"/>
                  </a:schemeClr>
                </a:solidFill>
              </a:rPr>
              <a:t>generations</a:t>
            </a:r>
            <a:endParaRPr lang="en-US" sz="3600" b="1" dirty="0">
              <a:solidFill>
                <a:schemeClr val="accent3">
                  <a:lumMod val="40000"/>
                  <a:lumOff val="60000"/>
                </a:schemeClr>
              </a:solidFill>
            </a:endParaRPr>
          </a:p>
          <a:p>
            <a:pPr marL="114300" indent="0">
              <a:buNone/>
            </a:pPr>
            <a:endParaRPr lang="en-US" dirty="0"/>
          </a:p>
        </p:txBody>
      </p:sp>
    </p:spTree>
    <p:extLst>
      <p:ext uri="{BB962C8B-B14F-4D97-AF65-F5344CB8AC3E}">
        <p14:creationId xmlns:p14="http://schemas.microsoft.com/office/powerpoint/2010/main" val="2902906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7620000" cy="114300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dirty="0" smtClean="0">
                <a:solidFill>
                  <a:schemeClr val="accent3">
                    <a:lumMod val="60000"/>
                    <a:lumOff val="40000"/>
                  </a:schemeClr>
                </a:solidFill>
              </a:rPr>
              <a:t>What do LCCs do?</a:t>
            </a:r>
            <a:endParaRPr lang="en-US" dirty="0">
              <a:solidFill>
                <a:schemeClr val="accent3">
                  <a:lumMod val="60000"/>
                  <a:lumOff val="40000"/>
                </a:schemeClr>
              </a:solidFill>
            </a:endParaRPr>
          </a:p>
        </p:txBody>
      </p:sp>
      <p:sp>
        <p:nvSpPr>
          <p:cNvPr id="3" name="Rectangle 2"/>
          <p:cNvSpPr/>
          <p:nvPr/>
        </p:nvSpPr>
        <p:spPr>
          <a:xfrm>
            <a:off x="342900" y="1066800"/>
            <a:ext cx="7848600" cy="5062924"/>
          </a:xfrm>
          <a:prstGeom prst="rect">
            <a:avLst/>
          </a:prstGeom>
        </p:spPr>
        <p:txBody>
          <a:bodyPr wrap="square">
            <a:spAutoFit/>
          </a:bodyPr>
          <a:lstStyle/>
          <a:p>
            <a:pPr lvl="0">
              <a:lnSpc>
                <a:spcPct val="120000"/>
              </a:lnSpc>
              <a:spcAft>
                <a:spcPts val="600"/>
              </a:spcAft>
              <a:buClr>
                <a:srgbClr val="F4B700"/>
              </a:buClr>
              <a:buSzPct val="85000"/>
            </a:pPr>
            <a:r>
              <a:rPr lang="en-US" sz="1500" b="1" dirty="0">
                <a:solidFill>
                  <a:srgbClr val="FFC000"/>
                </a:solidFill>
                <a:latin typeface="Georgia"/>
              </a:rPr>
              <a:t>Science Development and Delivery</a:t>
            </a:r>
          </a:p>
          <a:p>
            <a:pPr marL="274320" lvl="0" indent="-274320">
              <a:lnSpc>
                <a:spcPct val="120000"/>
              </a:lnSpc>
              <a:spcAft>
                <a:spcPts val="600"/>
              </a:spcAft>
              <a:buClr>
                <a:srgbClr val="0070C0"/>
              </a:buClr>
              <a:buSzPct val="85000"/>
              <a:buFont typeface="Wingdings 2"/>
              <a:buChar char=""/>
            </a:pPr>
            <a:r>
              <a:rPr lang="en-US" sz="1500" u="sng" dirty="0">
                <a:solidFill>
                  <a:schemeClr val="accent3">
                    <a:lumMod val="40000"/>
                    <a:lumOff val="60000"/>
                  </a:schemeClr>
                </a:solidFill>
                <a:latin typeface="Georgia"/>
              </a:rPr>
              <a:t>Identify science needs of partners </a:t>
            </a:r>
            <a:r>
              <a:rPr lang="en-US" sz="1500" dirty="0">
                <a:solidFill>
                  <a:schemeClr val="accent3">
                    <a:lumMod val="40000"/>
                    <a:lumOff val="60000"/>
                  </a:schemeClr>
                </a:solidFill>
                <a:latin typeface="Georgia"/>
              </a:rPr>
              <a:t>related to </a:t>
            </a:r>
            <a:r>
              <a:rPr lang="en-US" sz="1500" dirty="0" smtClean="0">
                <a:solidFill>
                  <a:schemeClr val="accent3">
                    <a:lumMod val="40000"/>
                    <a:lumOff val="60000"/>
                  </a:schemeClr>
                </a:solidFill>
                <a:latin typeface="Georgia"/>
              </a:rPr>
              <a:t>priority resources at </a:t>
            </a:r>
            <a:r>
              <a:rPr lang="en-US" sz="1500" dirty="0">
                <a:solidFill>
                  <a:schemeClr val="accent3">
                    <a:lumMod val="40000"/>
                    <a:lumOff val="60000"/>
                  </a:schemeClr>
                </a:solidFill>
                <a:latin typeface="Georgia"/>
              </a:rPr>
              <a:t>broad spatial </a:t>
            </a:r>
            <a:r>
              <a:rPr lang="en-US" sz="1500" dirty="0" smtClean="0">
                <a:solidFill>
                  <a:schemeClr val="accent3">
                    <a:lumMod val="40000"/>
                    <a:lumOff val="60000"/>
                  </a:schemeClr>
                </a:solidFill>
                <a:latin typeface="Georgia"/>
              </a:rPr>
              <a:t>scales</a:t>
            </a:r>
          </a:p>
          <a:p>
            <a:pPr marL="274320" lvl="0" indent="-274320">
              <a:lnSpc>
                <a:spcPct val="120000"/>
              </a:lnSpc>
              <a:spcAft>
                <a:spcPts val="600"/>
              </a:spcAft>
              <a:buClr>
                <a:srgbClr val="0070C0"/>
              </a:buClr>
              <a:buSzPct val="85000"/>
              <a:buFont typeface="Wingdings 2"/>
              <a:buChar char=""/>
            </a:pPr>
            <a:r>
              <a:rPr lang="en-US" sz="1500" u="sng" dirty="0" smtClean="0">
                <a:solidFill>
                  <a:schemeClr val="accent3">
                    <a:lumMod val="40000"/>
                    <a:lumOff val="60000"/>
                  </a:schemeClr>
                </a:solidFill>
                <a:latin typeface="Georgia"/>
              </a:rPr>
              <a:t>Facilitate </a:t>
            </a:r>
            <a:r>
              <a:rPr lang="en-US" sz="1500" u="sng" dirty="0">
                <a:solidFill>
                  <a:schemeClr val="accent3">
                    <a:lumMod val="40000"/>
                    <a:lumOff val="60000"/>
                  </a:schemeClr>
                </a:solidFill>
                <a:latin typeface="Georgia"/>
              </a:rPr>
              <a:t>the development, integration and application of scientific information </a:t>
            </a:r>
            <a:r>
              <a:rPr lang="en-US" sz="1500" dirty="0">
                <a:solidFill>
                  <a:schemeClr val="accent3">
                    <a:lumMod val="40000"/>
                    <a:lumOff val="60000"/>
                  </a:schemeClr>
                </a:solidFill>
                <a:latin typeface="Georgia"/>
              </a:rPr>
              <a:t>(including decision support tools) that will inform resource management </a:t>
            </a:r>
            <a:r>
              <a:rPr lang="en-US" sz="1500" dirty="0" smtClean="0">
                <a:solidFill>
                  <a:schemeClr val="accent3">
                    <a:lumMod val="40000"/>
                    <a:lumOff val="60000"/>
                  </a:schemeClr>
                </a:solidFill>
                <a:latin typeface="Georgia"/>
              </a:rPr>
              <a:t>decisions  </a:t>
            </a:r>
            <a:endParaRPr lang="en-US" sz="1500" dirty="0" smtClean="0">
              <a:solidFill>
                <a:schemeClr val="accent3">
                  <a:lumMod val="40000"/>
                  <a:lumOff val="60000"/>
                </a:schemeClr>
              </a:solidFill>
              <a:latin typeface="Georgia"/>
            </a:endParaRPr>
          </a:p>
          <a:p>
            <a:pPr marL="274320" lvl="0" indent="-274320">
              <a:lnSpc>
                <a:spcPct val="120000"/>
              </a:lnSpc>
              <a:spcAft>
                <a:spcPts val="600"/>
              </a:spcAft>
              <a:buClr>
                <a:srgbClr val="0070C0"/>
              </a:buClr>
              <a:buSzPct val="85000"/>
              <a:buFont typeface="Wingdings 2"/>
              <a:buChar char=""/>
            </a:pPr>
            <a:r>
              <a:rPr lang="en-US" sz="1500" u="sng" dirty="0">
                <a:solidFill>
                  <a:schemeClr val="accent3">
                    <a:lumMod val="40000"/>
                    <a:lumOff val="60000"/>
                  </a:schemeClr>
                </a:solidFill>
                <a:latin typeface="Georgia"/>
              </a:rPr>
              <a:t>Provide expertise and opportunities to enhance and add value </a:t>
            </a:r>
            <a:r>
              <a:rPr lang="en-US" sz="1500" u="sng" dirty="0" smtClean="0">
                <a:solidFill>
                  <a:schemeClr val="accent3">
                    <a:lumMod val="40000"/>
                    <a:lumOff val="60000"/>
                  </a:schemeClr>
                </a:solidFill>
                <a:latin typeface="Georgia"/>
              </a:rPr>
              <a:t>to monitoring </a:t>
            </a:r>
            <a:r>
              <a:rPr lang="en-US" sz="1500" u="sng" dirty="0">
                <a:solidFill>
                  <a:schemeClr val="accent3">
                    <a:lumMod val="40000"/>
                    <a:lumOff val="60000"/>
                  </a:schemeClr>
                </a:solidFill>
                <a:latin typeface="Georgia"/>
              </a:rPr>
              <a:t>programs </a:t>
            </a:r>
            <a:r>
              <a:rPr lang="en-US" sz="1500" dirty="0">
                <a:solidFill>
                  <a:schemeClr val="accent3">
                    <a:lumMod val="40000"/>
                    <a:lumOff val="60000"/>
                  </a:schemeClr>
                </a:solidFill>
                <a:latin typeface="Georgia"/>
              </a:rPr>
              <a:t>of various partners through such activities as coordinated data collection, data analysis and information management, and data dissemination, when such actions are mutually agreed to by the partners </a:t>
            </a:r>
            <a:r>
              <a:rPr lang="en-US" sz="1500" dirty="0" smtClean="0">
                <a:solidFill>
                  <a:schemeClr val="accent3">
                    <a:lumMod val="40000"/>
                    <a:lumOff val="60000"/>
                  </a:schemeClr>
                </a:solidFill>
                <a:latin typeface="Georgia"/>
              </a:rPr>
              <a:t>involved</a:t>
            </a:r>
            <a:endParaRPr lang="en-US" sz="1500" dirty="0">
              <a:solidFill>
                <a:schemeClr val="accent3">
                  <a:lumMod val="40000"/>
                  <a:lumOff val="60000"/>
                </a:schemeClr>
              </a:solidFill>
              <a:latin typeface="Georgia"/>
            </a:endParaRPr>
          </a:p>
          <a:p>
            <a:pPr lvl="0">
              <a:lnSpc>
                <a:spcPct val="120000"/>
              </a:lnSpc>
              <a:spcAft>
                <a:spcPts val="600"/>
              </a:spcAft>
              <a:buClr>
                <a:srgbClr val="F4B700"/>
              </a:buClr>
              <a:buSzPct val="85000"/>
            </a:pPr>
            <a:r>
              <a:rPr lang="en-US" sz="1500" dirty="0">
                <a:solidFill>
                  <a:srgbClr val="FF6600"/>
                </a:solidFill>
                <a:latin typeface="Georgia"/>
              </a:rPr>
              <a:t> </a:t>
            </a:r>
            <a:r>
              <a:rPr lang="en-US" sz="1500" b="1" dirty="0">
                <a:solidFill>
                  <a:srgbClr val="FFC000"/>
                </a:solidFill>
                <a:latin typeface="Georgia"/>
              </a:rPr>
              <a:t>Collaboration and Communication</a:t>
            </a:r>
          </a:p>
          <a:p>
            <a:pPr marL="274320" lvl="0" indent="-274320">
              <a:lnSpc>
                <a:spcPct val="120000"/>
              </a:lnSpc>
              <a:spcAft>
                <a:spcPts val="600"/>
              </a:spcAft>
              <a:buClr>
                <a:srgbClr val="00B050"/>
              </a:buClr>
              <a:buSzPct val="85000"/>
              <a:buFont typeface="Wingdings 2"/>
              <a:buChar char=""/>
            </a:pPr>
            <a:r>
              <a:rPr lang="en-US" sz="1500" u="sng" dirty="0">
                <a:solidFill>
                  <a:schemeClr val="accent3">
                    <a:lumMod val="40000"/>
                    <a:lumOff val="60000"/>
                  </a:schemeClr>
                </a:solidFill>
                <a:latin typeface="Georgia"/>
              </a:rPr>
              <a:t>Promote and facilitate collaboration and communication </a:t>
            </a:r>
            <a:r>
              <a:rPr lang="en-US" sz="1500" dirty="0">
                <a:solidFill>
                  <a:schemeClr val="accent3">
                    <a:lumMod val="40000"/>
                    <a:lumOff val="60000"/>
                  </a:schemeClr>
                </a:solidFill>
                <a:latin typeface="Georgia"/>
              </a:rPr>
              <a:t>among conservation partnerships and entities to support and add value to their efforts to respond to climate change and other stressors and to integrate scientific information into resource management plans and conservation </a:t>
            </a:r>
            <a:r>
              <a:rPr lang="en-US" sz="1500" dirty="0" smtClean="0">
                <a:solidFill>
                  <a:schemeClr val="accent3">
                    <a:lumMod val="40000"/>
                    <a:lumOff val="60000"/>
                  </a:schemeClr>
                </a:solidFill>
                <a:latin typeface="Georgia"/>
              </a:rPr>
              <a:t>projects</a:t>
            </a:r>
            <a:endParaRPr lang="en-US" sz="1500" dirty="0">
              <a:solidFill>
                <a:schemeClr val="accent3">
                  <a:lumMod val="40000"/>
                  <a:lumOff val="60000"/>
                </a:schemeClr>
              </a:solidFill>
              <a:latin typeface="Georgia"/>
            </a:endParaRPr>
          </a:p>
          <a:p>
            <a:pPr lvl="0">
              <a:lnSpc>
                <a:spcPct val="120000"/>
              </a:lnSpc>
              <a:spcAft>
                <a:spcPts val="600"/>
              </a:spcAft>
              <a:buClr>
                <a:srgbClr val="F4B700"/>
              </a:buClr>
              <a:buSzPct val="85000"/>
            </a:pPr>
            <a:r>
              <a:rPr lang="en-US" sz="1500" b="1" dirty="0" smtClean="0">
                <a:solidFill>
                  <a:srgbClr val="FFC000"/>
                </a:solidFill>
                <a:latin typeface="Georgia"/>
              </a:rPr>
              <a:t>Outreach </a:t>
            </a:r>
            <a:r>
              <a:rPr lang="en-US" sz="1500" b="1" dirty="0">
                <a:solidFill>
                  <a:srgbClr val="FFC000"/>
                </a:solidFill>
                <a:latin typeface="Georgia"/>
              </a:rPr>
              <a:t>and Education</a:t>
            </a:r>
          </a:p>
          <a:p>
            <a:pPr marL="274320" lvl="0" indent="-274320">
              <a:lnSpc>
                <a:spcPct val="120000"/>
              </a:lnSpc>
              <a:spcAft>
                <a:spcPts val="600"/>
              </a:spcAft>
              <a:buClr>
                <a:srgbClr val="00B050"/>
              </a:buClr>
              <a:buSzPct val="85000"/>
              <a:buFont typeface="Wingdings 2"/>
              <a:buChar char=""/>
            </a:pPr>
            <a:r>
              <a:rPr lang="en-US" sz="1500" u="sng" dirty="0">
                <a:solidFill>
                  <a:schemeClr val="accent3">
                    <a:lumMod val="40000"/>
                    <a:lumOff val="60000"/>
                  </a:schemeClr>
                </a:solidFill>
                <a:latin typeface="Georgia"/>
              </a:rPr>
              <a:t>Provide information and application tools </a:t>
            </a:r>
            <a:r>
              <a:rPr lang="en-US" sz="1500" dirty="0">
                <a:solidFill>
                  <a:schemeClr val="accent3">
                    <a:lumMod val="40000"/>
                    <a:lumOff val="60000"/>
                  </a:schemeClr>
                </a:solidFill>
                <a:latin typeface="Georgia"/>
              </a:rPr>
              <a:t>that educate and apprise resource managers and the public about the effects of climate change and ecosystem </a:t>
            </a:r>
            <a:r>
              <a:rPr lang="en-US" sz="1500" dirty="0" smtClean="0">
                <a:solidFill>
                  <a:schemeClr val="accent3">
                    <a:lumMod val="40000"/>
                    <a:lumOff val="60000"/>
                  </a:schemeClr>
                </a:solidFill>
                <a:latin typeface="Georgia"/>
              </a:rPr>
              <a:t>stressors</a:t>
            </a:r>
            <a:endParaRPr lang="en-US" sz="1500" dirty="0">
              <a:solidFill>
                <a:schemeClr val="accent3">
                  <a:lumMod val="40000"/>
                  <a:lumOff val="60000"/>
                </a:schemeClr>
              </a:solidFill>
              <a:latin typeface="Georgia"/>
            </a:endParaRPr>
          </a:p>
        </p:txBody>
      </p:sp>
    </p:spTree>
    <p:extLst>
      <p:ext uri="{BB962C8B-B14F-4D97-AF65-F5344CB8AC3E}">
        <p14:creationId xmlns:p14="http://schemas.microsoft.com/office/powerpoint/2010/main" val="4116756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12"/>
            <a:ext cx="8229600" cy="1143000"/>
          </a:xfrm>
        </p:spPr>
        <p:txBody>
          <a:bodyPr/>
          <a:lstStyle/>
          <a:p>
            <a:r>
              <a:rPr lang="en-US" dirty="0" smtClean="0">
                <a:solidFill>
                  <a:schemeClr val="accent3">
                    <a:lumMod val="60000"/>
                    <a:lumOff val="40000"/>
                  </a:schemeClr>
                </a:solidFill>
              </a:rPr>
              <a:t>Southern Rockies LCC</a:t>
            </a:r>
            <a:endParaRPr lang="en-US" dirty="0">
              <a:solidFill>
                <a:schemeClr val="accent3">
                  <a:lumMod val="60000"/>
                  <a:lumOff val="40000"/>
                </a:schemeClr>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1" y="1066800"/>
            <a:ext cx="7543800"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43200" y="2545729"/>
            <a:ext cx="652743" cy="230832"/>
          </a:xfrm>
          <a:prstGeom prst="rect">
            <a:avLst/>
          </a:prstGeom>
          <a:noFill/>
        </p:spPr>
        <p:txBody>
          <a:bodyPr wrap="none" rtlCol="0">
            <a:spAutoFit/>
          </a:bodyPr>
          <a:lstStyle/>
          <a:p>
            <a:pPr marL="171450" indent="-171450">
              <a:buSzPct val="120000"/>
              <a:buFont typeface="Arial" pitchFamily="34" charset="0"/>
              <a:buChar char="•"/>
            </a:pPr>
            <a:r>
              <a:rPr lang="en-US" sz="900" b="1" dirty="0" smtClean="0">
                <a:solidFill>
                  <a:schemeClr val="bg1"/>
                </a:solidFill>
                <a:latin typeface="Times New Roman" pitchFamily="18" charset="0"/>
              </a:rPr>
              <a:t>Provo</a:t>
            </a:r>
            <a:endParaRPr lang="en-US" sz="900" b="1" dirty="0">
              <a:solidFill>
                <a:schemeClr val="bg1"/>
              </a:solidFill>
              <a:latin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715000"/>
            <a:ext cx="96361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24967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7129</TotalTime>
  <Words>984</Words>
  <Application>Microsoft Office PowerPoint</Application>
  <PresentationFormat>On-screen Show (4:3)</PresentationFormat>
  <Paragraphs>172</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Landscape Conservation Cooperatives</vt:lpstr>
      <vt:lpstr>Key Concepts</vt:lpstr>
      <vt:lpstr>How have we managed in the past?</vt:lpstr>
      <vt:lpstr>What could we do instead?</vt:lpstr>
      <vt:lpstr>Paradigm Shift</vt:lpstr>
      <vt:lpstr>PowerPoint Presentation</vt:lpstr>
      <vt:lpstr> LCC Vision  </vt:lpstr>
      <vt:lpstr>PowerPoint Presentation</vt:lpstr>
      <vt:lpstr>Southern Rockies LCC</vt:lpstr>
      <vt:lpstr>Self-Directed Partnerships</vt:lpstr>
      <vt:lpstr>Self-directed Partnership Identifying Shared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Science Development Reclamation Funding</vt:lpstr>
      <vt:lpstr>Science Development  US Fish and Wildlife Service</vt:lpstr>
      <vt:lpstr>PowerPoint Presentation</vt:lpstr>
    </vt:vector>
  </TitlesOfParts>
  <Company>USFWS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Conservation Cooperatives</dc:title>
  <dc:creator>Johnson, Kevin M</dc:creator>
  <cp:lastModifiedBy>BOR</cp:lastModifiedBy>
  <cp:revision>190</cp:revision>
  <cp:lastPrinted>2012-02-25T20:32:50Z</cp:lastPrinted>
  <dcterms:created xsi:type="dcterms:W3CDTF">2012-02-25T04:50:51Z</dcterms:created>
  <dcterms:modified xsi:type="dcterms:W3CDTF">2013-12-12T17:56:58Z</dcterms:modified>
</cp:coreProperties>
</file>