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73" r:id="rId3"/>
    <p:sldId id="265" r:id="rId4"/>
    <p:sldId id="270" r:id="rId5"/>
    <p:sldId id="258" r:id="rId6"/>
    <p:sldId id="259" r:id="rId7"/>
    <p:sldId id="260" r:id="rId8"/>
    <p:sldId id="261" r:id="rId9"/>
    <p:sldId id="272" r:id="rId10"/>
    <p:sldId id="269" r:id="rId11"/>
    <p:sldId id="262" r:id="rId12"/>
    <p:sldId id="264" r:id="rId13"/>
    <p:sldId id="266" r:id="rId14"/>
    <p:sldId id="267" r:id="rId15"/>
    <p:sldId id="268"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3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CDB76-CADF-474A-8591-FC3CCE2418C3}" type="datetimeFigureOut">
              <a:rPr lang="en-US" smtClean="0"/>
              <a:t>12/13/2013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19300-1C0B-4D64-8E30-7D66653383F2}" type="slidenum">
              <a:rPr lang="en-US" smtClean="0"/>
              <a:t>‹#›</a:t>
            </a:fld>
            <a:endParaRPr lang="en-US"/>
          </a:p>
        </p:txBody>
      </p:sp>
    </p:spTree>
    <p:extLst>
      <p:ext uri="{BB962C8B-B14F-4D97-AF65-F5344CB8AC3E}">
        <p14:creationId xmlns:p14="http://schemas.microsoft.com/office/powerpoint/2010/main" val="209116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projects must be designed for use by resource managers to address natural and cultural resources issues that have a connection to water resources management in a changing climate. Where appropriate, projects also should consider Native American ancestral knowledge and frameworks of understanding on cultural landscapes that allow resource managers to integrate cultural and natural resources into landscape conservation. Projects need not be focused solely on water resources and can focus on other natural resources issues that may affect water resources management (e.g., an endangered species issue that may impact water diversions) or be affected by water resources management (e.g., riparian </a:t>
            </a:r>
          </a:p>
        </p:txBody>
      </p:sp>
      <p:sp>
        <p:nvSpPr>
          <p:cNvPr id="4" name="Slide Number Placeholder 3"/>
          <p:cNvSpPr>
            <a:spLocks noGrp="1"/>
          </p:cNvSpPr>
          <p:nvPr>
            <p:ph type="sldNum" sz="quarter" idx="10"/>
          </p:nvPr>
        </p:nvSpPr>
        <p:spPr/>
        <p:txBody>
          <a:bodyPr/>
          <a:lstStyle/>
          <a:p>
            <a:fld id="{CFF31E5A-B050-40AE-A954-17D390DF3519}" type="slidenum">
              <a:rPr lang="en-US" smtClean="0"/>
              <a:t>8</a:t>
            </a:fld>
            <a:endParaRPr lang="en-US"/>
          </a:p>
        </p:txBody>
      </p:sp>
    </p:spTree>
    <p:extLst>
      <p:ext uri="{BB962C8B-B14F-4D97-AF65-F5344CB8AC3E}">
        <p14:creationId xmlns:p14="http://schemas.microsoft.com/office/powerpoint/2010/main" val="61672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DOI recognized</a:t>
            </a:r>
            <a:r>
              <a:rPr lang="en-US" baseline="0" dirty="0" smtClean="0"/>
              <a:t> that climate change is driving broad changes in global and local ecosystems.  As the primary land, water, and wildlife manager in the US (507 million acres of land), DOI has a responsibility to address the impacts of climate change on those resources by developing mitigation and adaptation strategies.  In 2009, Secretary Salazar signed a Secretarial Order establishing, among other entities, 8 regional climate science centers.  The Centers were designed as partnerships between universities and USGS in order to take advantage of the expertise of both scientists and resource managers when it comes to adaptation science.  Our primary stakeholders are agencies within Department of the Interior – including BIA and individual tribes</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Arizona-led consortium</a:t>
            </a:r>
            <a:r>
              <a:rPr lang="en-US" baseline="0" dirty="0" smtClean="0"/>
              <a:t> was competed for and won the SWCSC in October 2010.  Formally launched in spring 2011.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Dual leadership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Jonathan </a:t>
            </a:r>
            <a:r>
              <a:rPr lang="en-US" baseline="0" dirty="0" err="1" smtClean="0"/>
              <a:t>Overpeck</a:t>
            </a:r>
            <a:r>
              <a:rPr lang="en-US" baseline="0" dirty="0" smtClean="0"/>
              <a:t> – University Director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Stephen Jackson – USGS Director; renowned ecologist and </a:t>
            </a:r>
            <a:r>
              <a:rPr lang="en-US" baseline="0" dirty="0" err="1" smtClean="0"/>
              <a:t>botonist</a:t>
            </a:r>
            <a:r>
              <a:rPr lang="en-US" baseline="0" dirty="0" smtClean="0"/>
              <a:t> with background in </a:t>
            </a:r>
            <a:r>
              <a:rPr lang="en-US" baseline="0" dirty="0" err="1" smtClean="0"/>
              <a:t>paleoclimate</a:t>
            </a:r>
            <a:r>
              <a:rPr lang="en-US" baseline="0" dirty="0" smtClean="0"/>
              <a:t> research</a:t>
            </a:r>
          </a:p>
        </p:txBody>
      </p:sp>
      <p:sp>
        <p:nvSpPr>
          <p:cNvPr id="4" name="Slide Number Placeholder 3"/>
          <p:cNvSpPr>
            <a:spLocks noGrp="1"/>
          </p:cNvSpPr>
          <p:nvPr>
            <p:ph type="sldNum" sz="quarter" idx="10"/>
          </p:nvPr>
        </p:nvSpPr>
        <p:spPr/>
        <p:txBody>
          <a:bodyPr/>
          <a:lstStyle/>
          <a:p>
            <a:fld id="{2CF7B604-A0DF-BB49-9696-FB3400F543AB}" type="slidenum">
              <a:rPr lang="en-US" smtClean="0"/>
              <a:t>11</a:t>
            </a:fld>
            <a:endParaRPr lang="en-US"/>
          </a:p>
        </p:txBody>
      </p:sp>
    </p:spTree>
    <p:extLst>
      <p:ext uri="{BB962C8B-B14F-4D97-AF65-F5344CB8AC3E}">
        <p14:creationId xmlns:p14="http://schemas.microsoft.com/office/powerpoint/2010/main" val="195018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26771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Tree>
    <p:extLst>
      <p:ext uri="{BB962C8B-B14F-4D97-AF65-F5344CB8AC3E}">
        <p14:creationId xmlns:p14="http://schemas.microsoft.com/office/powerpoint/2010/main" val="2909970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034622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390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65749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22133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219A03D-967D-4350-9B82-D635358EC887}"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65402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569159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Tree>
    <p:extLst>
      <p:ext uri="{BB962C8B-B14F-4D97-AF65-F5344CB8AC3E}">
        <p14:creationId xmlns:p14="http://schemas.microsoft.com/office/powerpoint/2010/main" val="39995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2" name="Date Placeholder 1"/>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218799-EEB5-4B6B-890D-04B7BF8F2161}" type="slidenum">
              <a:rPr lang="en-US" smtClean="0"/>
              <a:pPr/>
              <a:t>‹#›</a:t>
            </a:fld>
            <a:endParaRPr lang="en-US"/>
          </a:p>
        </p:txBody>
      </p:sp>
    </p:spTree>
    <p:extLst>
      <p:ext uri="{BB962C8B-B14F-4D97-AF65-F5344CB8AC3E}">
        <p14:creationId xmlns:p14="http://schemas.microsoft.com/office/powerpoint/2010/main" val="13741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5" name="Date Placeholder 4"/>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583030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63424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5" name="Date Placeholder 4"/>
          <p:cNvSpPr>
            <a:spLocks noGrp="1"/>
          </p:cNvSpPr>
          <p:nvPr>
            <p:ph type="dt" sz="half" idx="10"/>
          </p:nvPr>
        </p:nvSpPr>
        <p:spPr>
          <a:xfrm>
            <a:off x="5788152" y="6404984"/>
            <a:ext cx="3044952" cy="365760"/>
          </a:xfrm>
        </p:spPr>
        <p:txBody>
          <a:bodyPr/>
          <a:lstStyle/>
          <a:p>
            <a:fld id="{A219A03D-967D-4350-9B82-D635358EC887}" type="datetimeFigureOut">
              <a:rPr lang="en-US" smtClean="0"/>
              <a:pPr/>
              <a:t>12/13/2013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410096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Tree>
    <p:extLst>
      <p:ext uri="{BB962C8B-B14F-4D97-AF65-F5344CB8AC3E}">
        <p14:creationId xmlns:p14="http://schemas.microsoft.com/office/powerpoint/2010/main" val="40278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664035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63175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219A03D-967D-4350-9B82-D635358EC887}"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56396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94845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Tree>
    <p:extLst>
      <p:ext uri="{BB962C8B-B14F-4D97-AF65-F5344CB8AC3E}">
        <p14:creationId xmlns:p14="http://schemas.microsoft.com/office/powerpoint/2010/main" val="22840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2" name="Date Placeholder 1"/>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218799-EEB5-4B6B-890D-04B7BF8F2161}" type="slidenum">
              <a:rPr lang="en-US" smtClean="0"/>
              <a:pPr/>
              <a:t>‹#›</a:t>
            </a:fld>
            <a:endParaRPr lang="en-US"/>
          </a:p>
        </p:txBody>
      </p:sp>
    </p:spTree>
    <p:extLst>
      <p:ext uri="{BB962C8B-B14F-4D97-AF65-F5344CB8AC3E}">
        <p14:creationId xmlns:p14="http://schemas.microsoft.com/office/powerpoint/2010/main" val="143150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5" name="Date Placeholder 4"/>
          <p:cNvSpPr>
            <a:spLocks noGrp="1"/>
          </p:cNvSpPr>
          <p:nvPr>
            <p:ph type="dt" sz="half" idx="10"/>
          </p:nvPr>
        </p:nvSpPr>
        <p:spPr/>
        <p:txBody>
          <a:bodyPr/>
          <a:lstStyle/>
          <a:p>
            <a:fld id="{A219A03D-967D-4350-9B82-D635358EC887}" type="datetimeFigureOut">
              <a:rPr lang="en-US" smtClean="0"/>
              <a:pPr/>
              <a:t>12/13/2013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962939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5" name="Date Placeholder 4"/>
          <p:cNvSpPr>
            <a:spLocks noGrp="1"/>
          </p:cNvSpPr>
          <p:nvPr>
            <p:ph type="dt" sz="half" idx="10"/>
          </p:nvPr>
        </p:nvSpPr>
        <p:spPr>
          <a:xfrm>
            <a:off x="5788152" y="6404984"/>
            <a:ext cx="3044952" cy="365760"/>
          </a:xfrm>
        </p:spPr>
        <p:txBody>
          <a:bodyPr/>
          <a:lstStyle/>
          <a:p>
            <a:fld id="{A219A03D-967D-4350-9B82-D635358EC887}" type="datetimeFigureOut">
              <a:rPr lang="en-US" smtClean="0"/>
              <a:pPr/>
              <a:t>12/13/2013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91182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19A03D-967D-4350-9B82-D635358EC887}" type="datetimeFigureOut">
              <a:rPr lang="en-US" smtClean="0"/>
              <a:pPr/>
              <a:t>12/13/2013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6062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19A03D-967D-4350-9B82-D635358EC887}" type="datetimeFigureOut">
              <a:rPr lang="en-US" smtClean="0"/>
              <a:pPr/>
              <a:t>12/13/2013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D6862D"/>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D6862D"/>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218799-EEB5-4B6B-890D-04B7BF8F2161}" type="slidenum">
              <a:rPr lang="en-US" smtClean="0">
                <a:solidFill>
                  <a:srgbClr val="92D050">
                    <a:shade val="75000"/>
                  </a:srgbClr>
                </a:solidFill>
              </a:rPr>
              <a:pPr/>
              <a:t>‹#›</a:t>
            </a:fld>
            <a:endParaRPr lang="en-US">
              <a:solidFill>
                <a:srgbClr val="92D05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591377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2.gif"/><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34" Type="http://schemas.openxmlformats.org/officeDocument/2006/relationships/image" Target="../media/image48.jpg"/><Relationship Id="rId7" Type="http://schemas.openxmlformats.org/officeDocument/2006/relationships/image" Target="../media/image21.gif"/><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jpeg"/><Relationship Id="rId2" Type="http://schemas.openxmlformats.org/officeDocument/2006/relationships/image" Target="../media/image16.png"/><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gif"/><Relationship Id="rId1" Type="http://schemas.openxmlformats.org/officeDocument/2006/relationships/slideLayout" Target="../slideLayouts/slideLayout16.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32" Type="http://schemas.openxmlformats.org/officeDocument/2006/relationships/image" Target="../media/image46.pn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png"/><Relationship Id="rId10" Type="http://schemas.openxmlformats.org/officeDocument/2006/relationships/image" Target="../media/image24.jpeg"/><Relationship Id="rId19" Type="http://schemas.openxmlformats.org/officeDocument/2006/relationships/image" Target="../media/image33.jpeg"/><Relationship Id="rId31" Type="http://schemas.openxmlformats.org/officeDocument/2006/relationships/image" Target="../media/image45.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png"/><Relationship Id="rId30"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jto@email.arizona.edu" TargetMode="External"/><Relationship Id="rId2" Type="http://schemas.openxmlformats.org/officeDocument/2006/relationships/hyperlink" Target="mailto:stjackson@usgs.gov" TargetMode="External"/><Relationship Id="rId1" Type="http://schemas.openxmlformats.org/officeDocument/2006/relationships/slideLayout" Target="../slideLayouts/slideLayout17.xml"/><Relationship Id="rId6" Type="http://schemas.openxmlformats.org/officeDocument/2006/relationships/hyperlink" Target="http://www.doi.gov/csc/southwest/index.cfm" TargetMode="External"/><Relationship Id="rId5" Type="http://schemas.openxmlformats.org/officeDocument/2006/relationships/hyperlink" Target="http://www.swcsc.arizona.edu" TargetMode="External"/><Relationship Id="rId4" Type="http://schemas.openxmlformats.org/officeDocument/2006/relationships/hyperlink" Target="mailto:meadow@email.arizona.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imee_roberson@fws.gov" TargetMode="External"/><Relationship Id="rId2" Type="http://schemas.openxmlformats.org/officeDocument/2006/relationships/hyperlink" Target="mailto:gjohnson@usbr.gov" TargetMode="Externa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0.jp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831" y="381000"/>
            <a:ext cx="4212338" cy="2411486"/>
          </a:xfrm>
          <a:prstGeom prst="rect">
            <a:avLst/>
          </a:prstGeom>
        </p:spPr>
      </p:pic>
      <p:grpSp>
        <p:nvGrpSpPr>
          <p:cNvPr id="6" name="Group 5" descr="Photo of Bill Williams river, collared lizard, and BLM Sonoran desert with saguaros " title="Photo Header"/>
          <p:cNvGrpSpPr>
            <a:grpSpLocks/>
          </p:cNvGrpSpPr>
          <p:nvPr/>
        </p:nvGrpSpPr>
        <p:grpSpPr>
          <a:xfrm>
            <a:off x="1909444" y="4343400"/>
            <a:ext cx="5325111" cy="1647825"/>
            <a:chOff x="0" y="0"/>
            <a:chExt cx="5325626" cy="1647929"/>
          </a:xfrm>
        </p:grpSpPr>
        <p:pic>
          <p:nvPicPr>
            <p:cNvPr id="7" name="Picture 6"/>
            <p:cNvPicPr>
              <a:picLocks noChangeAspect="1"/>
            </p:cNvPicPr>
            <p:nvPr/>
          </p:nvPicPr>
          <p:blipFill rotWithShape="1">
            <a:blip r:embed="rId3" cstate="print"/>
            <a:srcRect l="7603" r="16311"/>
            <a:stretch/>
          </p:blipFill>
          <p:spPr bwMode="auto">
            <a:xfrm>
              <a:off x="3486778" y="0"/>
              <a:ext cx="1838848" cy="1477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4" cstate="print"/>
            <a:srcRect t="9185" b="1765"/>
            <a:stretch/>
          </p:blipFill>
          <p:spPr bwMode="auto">
            <a:xfrm>
              <a:off x="1738365" y="221064"/>
              <a:ext cx="1838848" cy="1426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srcRect/>
            <a:stretch>
              <a:fillRect/>
            </a:stretch>
          </p:blipFill>
          <p:spPr bwMode="auto">
            <a:xfrm>
              <a:off x="0" y="0"/>
              <a:ext cx="1848897" cy="1436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 name="Subtitle 1"/>
          <p:cNvSpPr>
            <a:spLocks noGrp="1"/>
          </p:cNvSpPr>
          <p:nvPr>
            <p:ph type="subTitle" idx="1"/>
          </p:nvPr>
        </p:nvSpPr>
        <p:spPr/>
        <p:txBody>
          <a:bodyPr/>
          <a:lstStyle/>
          <a:p>
            <a:r>
              <a:rPr lang="en-US" dirty="0" smtClean="0"/>
              <a:t>Presentation for</a:t>
            </a:r>
          </a:p>
          <a:p>
            <a:r>
              <a:rPr lang="en-US" dirty="0" smtClean="0"/>
              <a:t>Tamarisk coalition webinar</a:t>
            </a:r>
            <a:endParaRPr lang="en-US" dirty="0"/>
          </a:p>
          <a:p>
            <a:r>
              <a:rPr lang="en-US" dirty="0" smtClean="0"/>
              <a:t>18 December 2013</a:t>
            </a:r>
          </a:p>
        </p:txBody>
      </p:sp>
    </p:spTree>
    <p:extLst>
      <p:ext uri="{BB962C8B-B14F-4D97-AF65-F5344CB8AC3E}">
        <p14:creationId xmlns:p14="http://schemas.microsoft.com/office/powerpoint/2010/main" val="315096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sz="quarter" idx="1"/>
          </p:nvPr>
        </p:nvSpPr>
        <p:spPr>
          <a:xfrm>
            <a:off x="381000" y="1527048"/>
            <a:ext cx="8305800" cy="4572000"/>
          </a:xfrm>
        </p:spPr>
        <p:txBody>
          <a:bodyPr>
            <a:normAutofit/>
          </a:bodyPr>
          <a:lstStyle/>
          <a:p>
            <a:pPr marL="0" indent="0">
              <a:buNone/>
            </a:pPr>
            <a:r>
              <a:rPr lang="en-US" sz="2400" dirty="0">
                <a:solidFill>
                  <a:schemeClr val="tx2"/>
                </a:solidFill>
              </a:rPr>
              <a:t>Inform Strategic Planning Efforts</a:t>
            </a:r>
          </a:p>
          <a:p>
            <a:pPr marL="525780" indent="-342900">
              <a:buFont typeface="Wingdings" pitchFamily="2" charset="2"/>
              <a:buChar char="ü"/>
            </a:pPr>
            <a:r>
              <a:rPr lang="en-US" sz="2000" dirty="0">
                <a:solidFill>
                  <a:schemeClr val="tx1"/>
                </a:solidFill>
                <a:cs typeface="Arial" pitchFamily="34" charset="0"/>
              </a:rPr>
              <a:t>What are your management needs?</a:t>
            </a:r>
          </a:p>
          <a:p>
            <a:pPr marL="525780" indent="-342900">
              <a:buFont typeface="Wingdings" pitchFamily="2" charset="2"/>
              <a:buChar char="ü"/>
            </a:pPr>
            <a:r>
              <a:rPr lang="en-US" sz="2000" dirty="0">
                <a:solidFill>
                  <a:schemeClr val="tx1"/>
                </a:solidFill>
              </a:rPr>
              <a:t>What can LCC do to help your program?</a:t>
            </a:r>
          </a:p>
          <a:p>
            <a:pPr marL="525780" indent="-342900">
              <a:buFont typeface="Wingdings" pitchFamily="2" charset="2"/>
              <a:buChar char="ü"/>
            </a:pPr>
            <a:r>
              <a:rPr lang="en-US" sz="2000" dirty="0">
                <a:solidFill>
                  <a:schemeClr val="tx1"/>
                </a:solidFill>
              </a:rPr>
              <a:t>What can your program do to help LCC efforts</a:t>
            </a:r>
            <a:r>
              <a:rPr lang="en-US" sz="2000" dirty="0" smtClean="0">
                <a:solidFill>
                  <a:schemeClr val="tx1"/>
                </a:solidFill>
              </a:rPr>
              <a:t>?</a:t>
            </a:r>
          </a:p>
          <a:p>
            <a:pPr marL="800100" lvl="1" indent="-342900">
              <a:buFont typeface="Wingdings" pitchFamily="2" charset="2"/>
              <a:buChar char="ü"/>
            </a:pPr>
            <a:endParaRPr lang="en-US" sz="800" dirty="0">
              <a:solidFill>
                <a:schemeClr val="tx1"/>
              </a:solidFill>
            </a:endParaRPr>
          </a:p>
          <a:p>
            <a:pPr marL="0" indent="0">
              <a:buNone/>
            </a:pPr>
            <a:r>
              <a:rPr lang="en-US" sz="2400" dirty="0" smtClean="0">
                <a:solidFill>
                  <a:schemeClr val="tx2"/>
                </a:solidFill>
              </a:rPr>
              <a:t>Help inform the Science </a:t>
            </a:r>
            <a:r>
              <a:rPr lang="en-US" sz="2400" dirty="0">
                <a:solidFill>
                  <a:schemeClr val="tx2"/>
                </a:solidFill>
              </a:rPr>
              <a:t>Needs</a:t>
            </a:r>
          </a:p>
          <a:p>
            <a:pPr marL="525780" indent="-342900">
              <a:buFont typeface="Wingdings" pitchFamily="2" charset="2"/>
              <a:buChar char="ü"/>
            </a:pPr>
            <a:r>
              <a:rPr lang="en-US" sz="2000" dirty="0">
                <a:solidFill>
                  <a:schemeClr val="tx1"/>
                </a:solidFill>
              </a:rPr>
              <a:t>Participate in future meetings </a:t>
            </a:r>
          </a:p>
          <a:p>
            <a:pPr marL="525780" indent="-342900">
              <a:buFont typeface="Wingdings" pitchFamily="2" charset="2"/>
              <a:buChar char="ü"/>
            </a:pPr>
            <a:r>
              <a:rPr lang="en-US" sz="2000" dirty="0">
                <a:solidFill>
                  <a:schemeClr val="tx1"/>
                </a:solidFill>
              </a:rPr>
              <a:t>Participate in working groups </a:t>
            </a:r>
            <a:r>
              <a:rPr lang="en-US" sz="2000" dirty="0" smtClean="0">
                <a:solidFill>
                  <a:schemeClr val="tx1"/>
                </a:solidFill>
              </a:rPr>
              <a:t>or </a:t>
            </a:r>
          </a:p>
          <a:p>
            <a:pPr marL="182880" indent="0">
              <a:buNone/>
            </a:pPr>
            <a:r>
              <a:rPr lang="en-US" sz="2000" dirty="0" smtClean="0">
                <a:solidFill>
                  <a:schemeClr val="tx1"/>
                </a:solidFill>
              </a:rPr>
              <a:t>      CMQ teams</a:t>
            </a:r>
          </a:p>
          <a:p>
            <a:pPr marL="800100" lvl="1" indent="-342900">
              <a:buFont typeface="Wingdings" pitchFamily="2" charset="2"/>
              <a:buChar char="ü"/>
            </a:pPr>
            <a:endParaRPr lang="en-US" sz="800" dirty="0">
              <a:solidFill>
                <a:schemeClr val="tx1"/>
              </a:solidFill>
            </a:endParaRPr>
          </a:p>
          <a:p>
            <a:pPr marL="0" indent="0">
              <a:buNone/>
            </a:pPr>
            <a:r>
              <a:rPr lang="en-US" sz="2400" dirty="0" smtClean="0">
                <a:solidFill>
                  <a:schemeClr val="tx2"/>
                </a:solidFill>
              </a:rPr>
              <a:t>Shared </a:t>
            </a:r>
            <a:r>
              <a:rPr lang="en-US" sz="2400" dirty="0">
                <a:solidFill>
                  <a:schemeClr val="tx2"/>
                </a:solidFill>
              </a:rPr>
              <a:t>information gathering</a:t>
            </a:r>
          </a:p>
          <a:p>
            <a:pPr marL="525780" indent="-342900">
              <a:buFont typeface="Wingdings" pitchFamily="2" charset="2"/>
              <a:buChar char="ü"/>
            </a:pPr>
            <a:r>
              <a:rPr lang="en-US" sz="2000" dirty="0" smtClean="0">
                <a:solidFill>
                  <a:schemeClr val="tx1"/>
                </a:solidFill>
              </a:rPr>
              <a:t>e.g., participate in webinars </a:t>
            </a:r>
            <a:endParaRPr lang="en-US" sz="2000"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91400" y="741494"/>
            <a:ext cx="1524001" cy="87246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271" b="14216"/>
          <a:stretch/>
        </p:blipFill>
        <p:spPr>
          <a:xfrm>
            <a:off x="4953000" y="3429000"/>
            <a:ext cx="3963444" cy="2258093"/>
          </a:xfrm>
          <a:prstGeom prst="rect">
            <a:avLst/>
          </a:prstGeom>
        </p:spPr>
      </p:pic>
    </p:spTree>
    <p:extLst>
      <p:ext uri="{BB962C8B-B14F-4D97-AF65-F5344CB8AC3E}">
        <p14:creationId xmlns:p14="http://schemas.microsoft.com/office/powerpoint/2010/main" val="31762216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61373" y="457200"/>
            <a:ext cx="8383746" cy="5182394"/>
            <a:chOff x="361373" y="1244600"/>
            <a:chExt cx="8383746" cy="5182394"/>
          </a:xfrm>
        </p:grpSpPr>
        <p:pic>
          <p:nvPicPr>
            <p:cNvPr id="23" name="Picture 22" descr="CSC_just_regions-880x400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73" y="2616200"/>
              <a:ext cx="8383746" cy="3810794"/>
            </a:xfrm>
            <a:prstGeom prst="rect">
              <a:avLst/>
            </a:prstGeom>
          </p:spPr>
        </p:pic>
        <p:sp>
          <p:nvSpPr>
            <p:cNvPr id="24" name="TextBox 23"/>
            <p:cNvSpPr txBox="1"/>
            <p:nvPr/>
          </p:nvSpPr>
          <p:spPr>
            <a:xfrm>
              <a:off x="562666" y="1244600"/>
              <a:ext cx="7981157" cy="584775"/>
            </a:xfrm>
            <a:prstGeom prst="rect">
              <a:avLst/>
            </a:prstGeom>
            <a:noFill/>
          </p:spPr>
          <p:txBody>
            <a:bodyPr wrap="square" rtlCol="0">
              <a:spAutoFit/>
            </a:bodyPr>
            <a:lstStyle/>
            <a:p>
              <a:pPr algn="ctr"/>
              <a:r>
                <a:rPr lang="en-US" sz="3200" dirty="0" smtClean="0"/>
                <a:t>Climate Science Centers (CSCs)</a:t>
              </a:r>
              <a:endParaRPr lang="en-US" sz="3200" dirty="0"/>
            </a:p>
          </p:txBody>
        </p:sp>
      </p:grpSp>
    </p:spTree>
    <p:extLst>
      <p:ext uri="{BB962C8B-B14F-4D97-AF65-F5344CB8AC3E}">
        <p14:creationId xmlns:p14="http://schemas.microsoft.com/office/powerpoint/2010/main" val="6837583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Desert LCC	</a:t>
            </a:r>
            <a:endParaRPr lang="en-US" dirty="0"/>
          </a:p>
        </p:txBody>
      </p:sp>
      <p:sp>
        <p:nvSpPr>
          <p:cNvPr id="6" name="Text Placeholder 5"/>
          <p:cNvSpPr>
            <a:spLocks noGrp="1"/>
          </p:cNvSpPr>
          <p:nvPr>
            <p:ph type="body" sz="half" idx="3"/>
          </p:nvPr>
        </p:nvSpPr>
        <p:spPr/>
        <p:txBody>
          <a:bodyPr/>
          <a:lstStyle/>
          <a:p>
            <a:r>
              <a:rPr lang="en-US" dirty="0" smtClean="0"/>
              <a:t>Southwest CSC</a:t>
            </a:r>
            <a:endParaRPr lang="en-US" dirty="0"/>
          </a:p>
        </p:txBody>
      </p:sp>
      <p:sp>
        <p:nvSpPr>
          <p:cNvPr id="2" name="Title 1"/>
          <p:cNvSpPr>
            <a:spLocks noGrp="1"/>
          </p:cNvSpPr>
          <p:nvPr>
            <p:ph type="title"/>
          </p:nvPr>
        </p:nvSpPr>
        <p:spPr/>
        <p:txBody>
          <a:bodyPr/>
          <a:lstStyle/>
          <a:p>
            <a:r>
              <a:rPr lang="en-US" dirty="0" smtClean="0"/>
              <a:t>High Level Commitment</a:t>
            </a:r>
            <a:endParaRPr lang="en-US" dirty="0"/>
          </a:p>
        </p:txBody>
      </p:sp>
      <p:grpSp>
        <p:nvGrpSpPr>
          <p:cNvPr id="28" name="Group 27"/>
          <p:cNvGrpSpPr/>
          <p:nvPr/>
        </p:nvGrpSpPr>
        <p:grpSpPr>
          <a:xfrm>
            <a:off x="219937" y="2514598"/>
            <a:ext cx="4275863" cy="3581401"/>
            <a:chOff x="762001" y="1323263"/>
            <a:chExt cx="7848601" cy="5001339"/>
          </a:xfrm>
        </p:grpSpPr>
        <p:pic>
          <p:nvPicPr>
            <p:cNvPr id="2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1" y="3645208"/>
              <a:ext cx="992693"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2303" y="3960157"/>
              <a:ext cx="1619838" cy="64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3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7310" y="2630172"/>
              <a:ext cx="969299"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2" name="Picture 3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99921" y="4871498"/>
              <a:ext cx="936252"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3" name="Picture 3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12265" y="4950146"/>
              <a:ext cx="1155362" cy="1312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4" name="Picture 3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13852" y="2428255"/>
              <a:ext cx="1048977" cy="12549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35" name="Group 34"/>
            <p:cNvGrpSpPr/>
            <p:nvPr/>
          </p:nvGrpSpPr>
          <p:grpSpPr>
            <a:xfrm>
              <a:off x="847380" y="1323263"/>
              <a:ext cx="7763222" cy="5001339"/>
              <a:chOff x="847380" y="1323263"/>
              <a:chExt cx="7763222" cy="5001339"/>
            </a:xfrm>
          </p:grpSpPr>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7711" y="1323263"/>
                <a:ext cx="701781" cy="11298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7" name="Picture 3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04022" y="5087412"/>
                <a:ext cx="1189023" cy="11897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8" name="Picture 3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612637" y="5012192"/>
                <a:ext cx="997965" cy="13124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9" name="Picture 3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635691" y="2616090"/>
                <a:ext cx="678076"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0" name="Picture 3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502443" y="3856311"/>
                <a:ext cx="933131"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 name="Picture 40"/>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380636" y="1386008"/>
                <a:ext cx="933131"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2" name="Picture 41"/>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874013" y="2451257"/>
                <a:ext cx="1249729"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3" name="Picture 42"/>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431009" y="2572845"/>
                <a:ext cx="1057160" cy="12089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4" name="Picture 43"/>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226341" y="4923399"/>
                <a:ext cx="953417" cy="10902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5" name="Picture 44"/>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299495" y="5144783"/>
                <a:ext cx="1601900" cy="7938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6" name="Picture 45"/>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4551973" y="2521643"/>
                <a:ext cx="760502" cy="1266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7" name="Picture 46"/>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5768961" y="1427510"/>
                <a:ext cx="1166414"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8" name="Picture 47"/>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7080638" y="1406552"/>
                <a:ext cx="886475"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9" name="Picture 48"/>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6150079" y="3856316"/>
                <a:ext cx="1213829"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0" name="Picture 49"/>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4551973" y="1427511"/>
                <a:ext cx="982243" cy="1067085"/>
              </a:xfrm>
              <a:prstGeom prst="roundRect">
                <a:avLst>
                  <a:gd name="adj" fmla="val 16667"/>
                </a:avLst>
              </a:prstGeom>
              <a:ln w="76200">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 name="Picture 50"/>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3580587" y="3793021"/>
                <a:ext cx="936338"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2" name="Picture 51"/>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7643466" y="2630181"/>
                <a:ext cx="880254" cy="1067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3" name="Picture 52"/>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4594860" y="4037119"/>
                <a:ext cx="1456392" cy="64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4" name="Picture 6" descr="http://ts2.mm.bing.net/images/thumbnail.aspx?q=4732680846770873&amp;id=cd4cce603592ecc544b595aa93ff1e73&amp;url=http%3a%2f%2fca.water.usgs.gov%2fmercury%2fimages%2flogoBOR.gif"/>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847380" y="1376759"/>
                <a:ext cx="1665823" cy="86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grpSp>
      <p:grpSp>
        <p:nvGrpSpPr>
          <p:cNvPr id="82" name="Group 81"/>
          <p:cNvGrpSpPr/>
          <p:nvPr/>
        </p:nvGrpSpPr>
        <p:grpSpPr>
          <a:xfrm>
            <a:off x="4664126" y="2709791"/>
            <a:ext cx="4293436" cy="2863168"/>
            <a:chOff x="86948" y="65759"/>
            <a:chExt cx="9013785" cy="4565833"/>
          </a:xfrm>
        </p:grpSpPr>
        <p:grpSp>
          <p:nvGrpSpPr>
            <p:cNvPr id="84" name="Group 83"/>
            <p:cNvGrpSpPr/>
            <p:nvPr/>
          </p:nvGrpSpPr>
          <p:grpSpPr>
            <a:xfrm>
              <a:off x="86948" y="864858"/>
              <a:ext cx="4765870" cy="3766734"/>
              <a:chOff x="494175" y="1161544"/>
              <a:chExt cx="4627788" cy="3657600"/>
            </a:xfrm>
          </p:grpSpPr>
          <p:sp>
            <p:nvSpPr>
              <p:cNvPr id="93" name="Oval 92"/>
              <p:cNvSpPr/>
              <p:nvPr/>
            </p:nvSpPr>
            <p:spPr>
              <a:xfrm>
                <a:off x="494175" y="1161544"/>
                <a:ext cx="4627788" cy="3657600"/>
              </a:xfrm>
              <a:prstGeom prst="ellipse">
                <a:avLst/>
              </a:prstGeom>
              <a:solidFill>
                <a:schemeClr val="bg1"/>
              </a:solid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Picture 93" descr="UA.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58276" y="1733489"/>
                <a:ext cx="2286000" cy="541762"/>
              </a:xfrm>
              <a:prstGeom prst="rect">
                <a:avLst/>
              </a:prstGeom>
            </p:spPr>
          </p:pic>
          <p:pic>
            <p:nvPicPr>
              <p:cNvPr id="95" name="Picture 94" descr="ucla.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24851" y="2602545"/>
                <a:ext cx="1371599" cy="579119"/>
              </a:xfrm>
              <a:prstGeom prst="rect">
                <a:avLst/>
              </a:prstGeom>
            </p:spPr>
          </p:pic>
          <p:pic>
            <p:nvPicPr>
              <p:cNvPr id="96" name="Picture 95" descr="ucdavis_logo.gif"/>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808069" y="2754038"/>
                <a:ext cx="1828799" cy="472610"/>
              </a:xfrm>
              <a:prstGeom prst="rect">
                <a:avLst/>
              </a:prstGeom>
            </p:spPr>
          </p:pic>
          <p:pic>
            <p:nvPicPr>
              <p:cNvPr id="97" name="Picture 96" descr="ScrippsOceanography.jp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96531" y="3249640"/>
                <a:ext cx="1828799" cy="499292"/>
              </a:xfrm>
              <a:prstGeom prst="rect">
                <a:avLst/>
              </a:prstGeom>
            </p:spPr>
          </p:pic>
          <p:pic>
            <p:nvPicPr>
              <p:cNvPr id="98" name="Picture 97" descr="dri.jp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808069" y="3483720"/>
                <a:ext cx="914401" cy="914400"/>
              </a:xfrm>
              <a:prstGeom prst="rect">
                <a:avLst/>
              </a:prstGeom>
            </p:spPr>
          </p:pic>
          <p:pic>
            <p:nvPicPr>
              <p:cNvPr id="99" name="Picture 98" descr="cu.p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582049" y="3840945"/>
                <a:ext cx="914401" cy="890016"/>
              </a:xfrm>
              <a:prstGeom prst="rect">
                <a:avLst/>
              </a:prstGeom>
            </p:spPr>
          </p:pic>
        </p:grpSp>
        <p:grpSp>
          <p:nvGrpSpPr>
            <p:cNvPr id="85" name="Group 84"/>
            <p:cNvGrpSpPr/>
            <p:nvPr/>
          </p:nvGrpSpPr>
          <p:grpSpPr>
            <a:xfrm>
              <a:off x="4627275" y="864858"/>
              <a:ext cx="4473458" cy="3766734"/>
              <a:chOff x="4394330" y="1161544"/>
              <a:chExt cx="4343850" cy="3657600"/>
            </a:xfrm>
          </p:grpSpPr>
          <p:sp>
            <p:nvSpPr>
              <p:cNvPr id="91" name="Oval 90"/>
              <p:cNvSpPr/>
              <p:nvPr/>
            </p:nvSpPr>
            <p:spPr>
              <a:xfrm>
                <a:off x="4394330" y="1161544"/>
                <a:ext cx="4343850" cy="3657600"/>
              </a:xfrm>
              <a:prstGeom prst="ellipse">
                <a:avLst/>
              </a:prstGeom>
              <a:solidFill>
                <a:schemeClr val="bg1"/>
              </a:solid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 name="Picture 91" descr="USGS.jpg"/>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080354" y="2580612"/>
                <a:ext cx="2971800" cy="1096030"/>
              </a:xfrm>
              <a:prstGeom prst="rect">
                <a:avLst/>
              </a:prstGeom>
            </p:spPr>
          </p:pic>
        </p:grpSp>
        <p:grpSp>
          <p:nvGrpSpPr>
            <p:cNvPr id="86" name="Group 85"/>
            <p:cNvGrpSpPr/>
            <p:nvPr/>
          </p:nvGrpSpPr>
          <p:grpSpPr>
            <a:xfrm>
              <a:off x="3144544" y="65759"/>
              <a:ext cx="3134698" cy="2362256"/>
              <a:chOff x="2993649" y="-111349"/>
              <a:chExt cx="3336858" cy="2514600"/>
            </a:xfrm>
          </p:grpSpPr>
          <p:sp>
            <p:nvSpPr>
              <p:cNvPr id="89" name="Oval 88"/>
              <p:cNvSpPr/>
              <p:nvPr/>
            </p:nvSpPr>
            <p:spPr>
              <a:xfrm>
                <a:off x="2993649" y="-111349"/>
                <a:ext cx="3336858" cy="2514600"/>
              </a:xfrm>
              <a:prstGeom prst="ellipse">
                <a:avLst/>
              </a:prstGeom>
              <a:solidFill>
                <a:schemeClr val="bg1"/>
              </a:solidFill>
              <a:ln>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Picture 89" descr="SWCSC Vertical.jpg"/>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3483434" y="494481"/>
                <a:ext cx="2177132" cy="1385270"/>
              </a:xfrm>
              <a:prstGeom prst="rect">
                <a:avLst/>
              </a:prstGeom>
            </p:spPr>
          </p:pic>
        </p:grpSp>
      </p:grpSp>
    </p:spTree>
    <p:extLst>
      <p:ext uri="{BB962C8B-B14F-4D97-AF65-F5344CB8AC3E}">
        <p14:creationId xmlns:p14="http://schemas.microsoft.com/office/powerpoint/2010/main" val="14637749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Science &amp; Uncertainty</a:t>
            </a:r>
            <a:endParaRPr lang="en-US" dirty="0"/>
          </a:p>
        </p:txBody>
      </p:sp>
      <p:sp>
        <p:nvSpPr>
          <p:cNvPr id="3" name="Content Placeholder 2"/>
          <p:cNvSpPr>
            <a:spLocks noGrp="1"/>
          </p:cNvSpPr>
          <p:nvPr>
            <p:ph sz="quarter" idx="1"/>
          </p:nvPr>
        </p:nvSpPr>
        <p:spPr/>
        <p:txBody>
          <a:bodyPr>
            <a:normAutofit/>
          </a:bodyPr>
          <a:lstStyle/>
          <a:p>
            <a:pPr lvl="1" fontAlgn="base"/>
            <a:endParaRPr lang="en-US" dirty="0"/>
          </a:p>
          <a:p>
            <a:endParaRPr lang="en-US" dirty="0"/>
          </a:p>
        </p:txBody>
      </p:sp>
      <p:sp>
        <p:nvSpPr>
          <p:cNvPr id="4" name="Rectangle 3"/>
          <p:cNvSpPr/>
          <p:nvPr/>
        </p:nvSpPr>
        <p:spPr>
          <a:xfrm>
            <a:off x="228600" y="1447800"/>
            <a:ext cx="8534400" cy="3785652"/>
          </a:xfrm>
          <a:prstGeom prst="rect">
            <a:avLst/>
          </a:prstGeom>
        </p:spPr>
        <p:txBody>
          <a:bodyPr wrap="square">
            <a:spAutoFit/>
          </a:bodyPr>
          <a:lstStyle/>
          <a:p>
            <a:pPr algn="ctr"/>
            <a:endParaRPr lang="en-US" sz="2000" b="1" dirty="0" smtClean="0">
              <a:latin typeface="Comic Sans MS" pitchFamily="66" charset="0"/>
            </a:endParaRPr>
          </a:p>
          <a:p>
            <a:pPr algn="ctr"/>
            <a:r>
              <a:rPr lang="en-US" sz="2000" b="1" dirty="0" smtClean="0">
                <a:latin typeface="Comic Sans MS" pitchFamily="66" charset="0"/>
              </a:rPr>
              <a:t>Vision </a:t>
            </a:r>
            <a:r>
              <a:rPr lang="en-US" sz="2000" b="1" dirty="0">
                <a:latin typeface="Comic Sans MS" pitchFamily="66" charset="0"/>
              </a:rPr>
              <a:t>for the Southwest Climate Science </a:t>
            </a:r>
            <a:r>
              <a:rPr lang="en-US" sz="2000" b="1" dirty="0" smtClean="0">
                <a:latin typeface="Comic Sans MS" pitchFamily="66" charset="0"/>
              </a:rPr>
              <a:t>Center:</a:t>
            </a:r>
          </a:p>
          <a:p>
            <a:pPr algn="ctr"/>
            <a:endParaRPr lang="en-US" sz="2000" b="1" dirty="0">
              <a:latin typeface="Comic Sans MS" pitchFamily="66" charset="0"/>
            </a:endParaRPr>
          </a:p>
          <a:p>
            <a:pPr marL="457200" indent="-457200" algn="ctr">
              <a:buFont typeface="Arial" pitchFamily="34" charset="0"/>
              <a:buChar char="•"/>
            </a:pPr>
            <a:r>
              <a:rPr lang="en-US" sz="2000" b="1" dirty="0" smtClean="0">
                <a:latin typeface="Comic Sans MS" pitchFamily="66" charset="0"/>
              </a:rPr>
              <a:t>foster </a:t>
            </a:r>
            <a:r>
              <a:rPr lang="en-US" sz="2000" b="1" dirty="0">
                <a:latin typeface="Comic Sans MS" pitchFamily="66" charset="0"/>
              </a:rPr>
              <a:t>effective collaboration between scientists and resource managers in anticipating, monitoring, and adapting to climate variability and change in the </a:t>
            </a:r>
            <a:r>
              <a:rPr lang="en-US" sz="2000" b="1" dirty="0" smtClean="0">
                <a:latin typeface="Comic Sans MS" pitchFamily="66" charset="0"/>
              </a:rPr>
              <a:t>Southwest</a:t>
            </a:r>
          </a:p>
          <a:p>
            <a:pPr algn="ctr"/>
            <a:endParaRPr lang="en-US" sz="2000" b="1" dirty="0" smtClean="0">
              <a:latin typeface="Comic Sans MS" pitchFamily="66" charset="0"/>
            </a:endParaRPr>
          </a:p>
          <a:p>
            <a:pPr marL="457200" indent="-457200" algn="ctr">
              <a:buFont typeface="Arial" pitchFamily="34" charset="0"/>
              <a:buChar char="•"/>
            </a:pPr>
            <a:r>
              <a:rPr lang="en-US" sz="2000" b="1" dirty="0">
                <a:latin typeface="Comic Sans MS" pitchFamily="66" charset="0"/>
              </a:rPr>
              <a:t>i</a:t>
            </a:r>
            <a:r>
              <a:rPr lang="en-US" sz="2000" b="1" dirty="0" smtClean="0">
                <a:latin typeface="Comic Sans MS" pitchFamily="66" charset="0"/>
              </a:rPr>
              <a:t>dentify and apply best </a:t>
            </a:r>
            <a:r>
              <a:rPr lang="en-US" sz="2000" b="1" dirty="0">
                <a:latin typeface="Comic Sans MS" pitchFamily="66" charset="0"/>
              </a:rPr>
              <a:t>practices for translational climate </a:t>
            </a:r>
            <a:r>
              <a:rPr lang="en-US" sz="2000" b="1" dirty="0" smtClean="0">
                <a:latin typeface="Comic Sans MS" pitchFamily="66" charset="0"/>
              </a:rPr>
              <a:t>science</a:t>
            </a:r>
          </a:p>
          <a:p>
            <a:pPr marL="342900" lvl="0" indent="-342900">
              <a:buFont typeface="Arial" pitchFamily="34" charset="0"/>
              <a:buChar char="•"/>
            </a:pPr>
            <a:r>
              <a:rPr lang="en-US" sz="2000" b="1" i="1" dirty="0">
                <a:latin typeface="Comic Sans MS" pitchFamily="66" charset="0"/>
              </a:rPr>
              <a:t>Clear communication of scientific capacities and uncertainties</a:t>
            </a:r>
            <a:endParaRPr lang="en-US" sz="2000" dirty="0">
              <a:latin typeface="Comic Sans MS" pitchFamily="66" charset="0"/>
            </a:endParaRPr>
          </a:p>
          <a:p>
            <a:r>
              <a:rPr lang="en-US" sz="2000" b="1" i="1" dirty="0">
                <a:latin typeface="Comic Sans MS" pitchFamily="66" charset="0"/>
              </a:rPr>
              <a:t> </a:t>
            </a:r>
            <a:endParaRPr lang="en-US" sz="2000" dirty="0">
              <a:latin typeface="Comic Sans MS" pitchFamily="66" charset="0"/>
            </a:endParaRPr>
          </a:p>
          <a:p>
            <a:pPr marL="457200" indent="-457200" algn="ctr">
              <a:buFont typeface="Arial" pitchFamily="34" charset="0"/>
              <a:buChar char="•"/>
            </a:pPr>
            <a:endParaRPr lang="en-US" sz="2000" b="1" dirty="0">
              <a:latin typeface="Comic Sans MS" pitchFamily="66" charset="0"/>
            </a:endParaRPr>
          </a:p>
        </p:txBody>
      </p:sp>
    </p:spTree>
    <p:extLst>
      <p:ext uri="{BB962C8B-B14F-4D97-AF65-F5344CB8AC3E}">
        <p14:creationId xmlns:p14="http://schemas.microsoft.com/office/powerpoint/2010/main" val="2243378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Box 3"/>
          <p:cNvSpPr txBox="1"/>
          <p:nvPr/>
        </p:nvSpPr>
        <p:spPr>
          <a:xfrm>
            <a:off x="629920" y="1310640"/>
            <a:ext cx="7914640" cy="5355312"/>
          </a:xfrm>
          <a:prstGeom prst="rect">
            <a:avLst/>
          </a:prstGeom>
          <a:noFill/>
        </p:spPr>
        <p:txBody>
          <a:bodyPr wrap="square" rtlCol="0">
            <a:spAutoFit/>
          </a:bodyPr>
          <a:lstStyle/>
          <a:p>
            <a:pPr algn="ctr"/>
            <a:r>
              <a:rPr lang="en-US" sz="2400" dirty="0" smtClean="0"/>
              <a:t>Contact Us:</a:t>
            </a:r>
          </a:p>
          <a:p>
            <a:pPr algn="ctr"/>
            <a:endParaRPr lang="en-US" sz="2000" dirty="0"/>
          </a:p>
          <a:p>
            <a:pPr algn="ctr"/>
            <a:r>
              <a:rPr lang="en-US" sz="2000" dirty="0" smtClean="0"/>
              <a:t>Steve Jackson, Southwest Climate Science Center Director (USGS)</a:t>
            </a:r>
          </a:p>
          <a:p>
            <a:pPr algn="ctr"/>
            <a:r>
              <a:rPr lang="en-US" sz="2000" dirty="0" smtClean="0"/>
              <a:t>520-670-5591</a:t>
            </a:r>
          </a:p>
          <a:p>
            <a:pPr algn="ctr"/>
            <a:r>
              <a:rPr lang="en-US" sz="2000" dirty="0" smtClean="0">
                <a:hlinkClick r:id="rId2"/>
              </a:rPr>
              <a:t>stjackson@usgs.gov</a:t>
            </a:r>
            <a:endParaRPr lang="en-US" sz="2000" dirty="0" smtClean="0"/>
          </a:p>
          <a:p>
            <a:pPr algn="ctr"/>
            <a:endParaRPr lang="en-US" sz="2000" dirty="0"/>
          </a:p>
          <a:p>
            <a:pPr algn="ctr"/>
            <a:r>
              <a:rPr lang="en-US" sz="2000" dirty="0" smtClean="0"/>
              <a:t>Jonathan </a:t>
            </a:r>
            <a:r>
              <a:rPr lang="en-US" sz="2000" dirty="0" err="1" smtClean="0"/>
              <a:t>Overpeck</a:t>
            </a:r>
            <a:r>
              <a:rPr lang="en-US" sz="2000" dirty="0" smtClean="0"/>
              <a:t>, University Director (University of Arizona)</a:t>
            </a:r>
          </a:p>
          <a:p>
            <a:pPr algn="ctr"/>
            <a:r>
              <a:rPr lang="en-US" sz="2000" dirty="0" smtClean="0"/>
              <a:t>520-626-4364</a:t>
            </a:r>
          </a:p>
          <a:p>
            <a:pPr algn="ctr"/>
            <a:r>
              <a:rPr lang="en-US" sz="2000" dirty="0" smtClean="0">
                <a:hlinkClick r:id="rId3"/>
              </a:rPr>
              <a:t>jto@email.arizona.edu</a:t>
            </a:r>
            <a:endParaRPr lang="en-US" sz="2000" dirty="0" smtClean="0"/>
          </a:p>
          <a:p>
            <a:pPr algn="ctr"/>
            <a:endParaRPr lang="en-US" sz="2000" dirty="0"/>
          </a:p>
          <a:p>
            <a:pPr algn="ctr"/>
            <a:r>
              <a:rPr lang="en-US" sz="2000" dirty="0" smtClean="0"/>
              <a:t>Alison Meadow, Program Manager (University of Arizona)</a:t>
            </a:r>
          </a:p>
          <a:p>
            <a:pPr algn="ctr"/>
            <a:r>
              <a:rPr lang="en-US" sz="2000" dirty="0" smtClean="0"/>
              <a:t>520-792-1123</a:t>
            </a:r>
          </a:p>
          <a:p>
            <a:pPr algn="ctr"/>
            <a:r>
              <a:rPr lang="en-US" sz="2000" dirty="0" smtClean="0">
                <a:hlinkClick r:id="rId4"/>
              </a:rPr>
              <a:t>meadow@email.arizona.edu</a:t>
            </a:r>
            <a:endParaRPr lang="en-US" sz="2000" dirty="0" smtClean="0"/>
          </a:p>
          <a:p>
            <a:pPr algn="ctr"/>
            <a:endParaRPr lang="en-US" sz="2000" dirty="0"/>
          </a:p>
          <a:p>
            <a:pPr algn="ctr"/>
            <a:r>
              <a:rPr lang="en-US" sz="2000" dirty="0" smtClean="0">
                <a:hlinkClick r:id="rId5"/>
              </a:rPr>
              <a:t>www.swcsc.arizona.edu</a:t>
            </a:r>
            <a:endParaRPr lang="en-US" sz="2000" dirty="0" smtClean="0"/>
          </a:p>
          <a:p>
            <a:pPr algn="ctr"/>
            <a:r>
              <a:rPr lang="en-US" sz="2000" dirty="0" smtClean="0">
                <a:hlinkClick r:id="rId6"/>
              </a:rPr>
              <a:t>www.doi.gov</a:t>
            </a:r>
            <a:r>
              <a:rPr lang="en-US" sz="2000" dirty="0">
                <a:hlinkClick r:id="rId6"/>
              </a:rPr>
              <a:t>/csc/southwest/</a:t>
            </a:r>
            <a:r>
              <a:rPr lang="en-US" sz="2000" dirty="0" smtClean="0">
                <a:hlinkClick r:id="rId6"/>
              </a:rPr>
              <a:t>index.cfm</a:t>
            </a:r>
            <a:endParaRPr lang="en-US" sz="2000" dirty="0" smtClean="0"/>
          </a:p>
          <a:p>
            <a:endParaRPr lang="en-US" dirty="0"/>
          </a:p>
        </p:txBody>
      </p:sp>
    </p:spTree>
    <p:extLst>
      <p:ext uri="{BB962C8B-B14F-4D97-AF65-F5344CB8AC3E}">
        <p14:creationId xmlns:p14="http://schemas.microsoft.com/office/powerpoint/2010/main" val="824349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normAutofit/>
          </a:bodyPr>
          <a:lstStyle/>
          <a:p>
            <a:pPr marL="0" indent="0" algn="ctr">
              <a:spcBef>
                <a:spcPts val="600"/>
              </a:spcBef>
              <a:spcAft>
                <a:spcPts val="600"/>
              </a:spcAft>
              <a:buNone/>
            </a:pPr>
            <a:r>
              <a:rPr lang="en-US" sz="3200" b="1" dirty="0" smtClean="0">
                <a:solidFill>
                  <a:schemeClr val="accent4"/>
                </a:solidFill>
              </a:rPr>
              <a:t>http</a:t>
            </a:r>
            <a:r>
              <a:rPr lang="en-US" sz="3200" b="1" dirty="0">
                <a:solidFill>
                  <a:schemeClr val="accent4"/>
                </a:solidFill>
              </a:rPr>
              <a:t>://www.usbr.gov/dlcc</a:t>
            </a:r>
          </a:p>
          <a:p>
            <a:pPr marL="0" indent="0" algn="ctr">
              <a:spcBef>
                <a:spcPts val="600"/>
              </a:spcBef>
              <a:spcAft>
                <a:spcPts val="600"/>
              </a:spcAft>
              <a:buNone/>
            </a:pPr>
            <a:r>
              <a:rPr lang="en-US" sz="2400" dirty="0" smtClean="0"/>
              <a:t>Sign </a:t>
            </a:r>
            <a:r>
              <a:rPr lang="en-US" sz="2400" dirty="0"/>
              <a:t>up </a:t>
            </a:r>
            <a:r>
              <a:rPr lang="en-US" sz="2400" dirty="0" smtClean="0"/>
              <a:t>for list serve on website</a:t>
            </a:r>
            <a:endParaRPr lang="en-US" sz="2400" dirty="0"/>
          </a:p>
          <a:p>
            <a:pPr marL="0" indent="0">
              <a:lnSpc>
                <a:spcPct val="150000"/>
              </a:lnSpc>
              <a:spcBef>
                <a:spcPts val="600"/>
              </a:spcBef>
              <a:buNone/>
            </a:pPr>
            <a:endParaRPr lang="en-US" sz="2800" dirty="0" smtClean="0">
              <a:solidFill>
                <a:schemeClr val="tx2"/>
              </a:solidFill>
            </a:endParaRPr>
          </a:p>
          <a:p>
            <a:pPr marL="0" indent="0">
              <a:lnSpc>
                <a:spcPct val="150000"/>
              </a:lnSpc>
              <a:spcBef>
                <a:spcPts val="600"/>
              </a:spcBef>
              <a:buNone/>
            </a:pPr>
            <a:r>
              <a:rPr lang="en-US" sz="2800" dirty="0" smtClean="0">
                <a:solidFill>
                  <a:schemeClr val="tx2"/>
                </a:solidFill>
              </a:rPr>
              <a:t>Genevieve </a:t>
            </a:r>
            <a:r>
              <a:rPr lang="en-US" sz="2800" dirty="0">
                <a:solidFill>
                  <a:schemeClr val="tx2"/>
                </a:solidFill>
              </a:rPr>
              <a:t>Johnson</a:t>
            </a:r>
          </a:p>
          <a:p>
            <a:pPr marL="548640" lvl="2" indent="0">
              <a:spcBef>
                <a:spcPts val="0"/>
              </a:spcBef>
              <a:spcAft>
                <a:spcPts val="600"/>
              </a:spcAft>
              <a:buNone/>
            </a:pPr>
            <a:r>
              <a:rPr lang="en-US" sz="2800" dirty="0" smtClean="0">
                <a:solidFill>
                  <a:schemeClr val="tx2"/>
                </a:solidFill>
                <a:hlinkClick r:id="rId2"/>
              </a:rPr>
              <a:t>gjohnson@usbr.gov</a:t>
            </a:r>
            <a:endParaRPr lang="en-US" sz="2800" dirty="0">
              <a:solidFill>
                <a:schemeClr val="tx2"/>
              </a:solidFill>
            </a:endParaRPr>
          </a:p>
          <a:p>
            <a:pPr marL="0" indent="0">
              <a:lnSpc>
                <a:spcPct val="150000"/>
              </a:lnSpc>
              <a:spcBef>
                <a:spcPts val="600"/>
              </a:spcBef>
              <a:buNone/>
            </a:pPr>
            <a:r>
              <a:rPr lang="en-US" sz="2800" dirty="0" smtClean="0">
                <a:solidFill>
                  <a:schemeClr val="tx2"/>
                </a:solidFill>
              </a:rPr>
              <a:t>Aimee </a:t>
            </a:r>
            <a:r>
              <a:rPr lang="en-US" sz="2800" dirty="0">
                <a:solidFill>
                  <a:schemeClr val="tx2"/>
                </a:solidFill>
              </a:rPr>
              <a:t>Roberson</a:t>
            </a:r>
          </a:p>
          <a:p>
            <a:pPr marL="548640" lvl="2" indent="0">
              <a:spcBef>
                <a:spcPts val="0"/>
              </a:spcBef>
              <a:spcAft>
                <a:spcPts val="600"/>
              </a:spcAft>
              <a:buNone/>
            </a:pPr>
            <a:r>
              <a:rPr lang="en-US" sz="2800" dirty="0" smtClean="0">
                <a:solidFill>
                  <a:schemeClr val="tx2"/>
                </a:solidFill>
                <a:hlinkClick r:id="rId3"/>
              </a:rPr>
              <a:t>aimee_roberson@fws.gov</a:t>
            </a:r>
            <a:endParaRPr lang="en-US" sz="2800" dirty="0">
              <a:solidFill>
                <a:schemeClr val="tx2"/>
              </a:solidFill>
            </a:endParaRPr>
          </a:p>
        </p:txBody>
      </p:sp>
      <p:pic>
        <p:nvPicPr>
          <p:cNvPr id="5" name="Picture 2" descr="http://peakwater.org/wp-content/uploads/2012/04/colorado-ri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44686" y="2819400"/>
            <a:ext cx="342215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5603131"/>
            <a:ext cx="2494642" cy="59099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0800" y="174394"/>
            <a:ext cx="2514601" cy="1439562"/>
          </a:xfrm>
          <a:prstGeom prst="rect">
            <a:avLst/>
          </a:prstGeom>
        </p:spPr>
      </p:pic>
    </p:spTree>
    <p:extLst>
      <p:ext uri="{BB962C8B-B14F-4D97-AF65-F5344CB8AC3E}">
        <p14:creationId xmlns:p14="http://schemas.microsoft.com/office/powerpoint/2010/main" val="2379349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917416" y="3136618"/>
            <a:ext cx="4572002" cy="1041969"/>
          </a:xfrm>
          <a:prstGeom prst="rect">
            <a:avLst/>
          </a:prstGeom>
          <a:noFill/>
        </p:spPr>
        <p:txBody>
          <a:bodyPr wrap="square" rtlCol="0" anchor="b" anchorCtr="0">
            <a:normAutofit/>
          </a:bodyPr>
          <a:lstStyle/>
          <a:p>
            <a:pPr algn="ctr"/>
            <a:r>
              <a:rPr lang="en-US" sz="4000" b="1" dirty="0" smtClean="0">
                <a:solidFill>
                  <a:prstClr val="white"/>
                </a:solidFill>
              </a:rPr>
              <a:t>What are LCCs?</a:t>
            </a:r>
            <a:endParaRPr lang="en-US" sz="4000" dirty="0">
              <a:solidFill>
                <a:prstClr val="white"/>
              </a:solidFill>
            </a:endParaRPr>
          </a:p>
        </p:txBody>
      </p:sp>
      <p:sp>
        <p:nvSpPr>
          <p:cNvPr id="3" name="TextBox 2"/>
          <p:cNvSpPr txBox="1"/>
          <p:nvPr/>
        </p:nvSpPr>
        <p:spPr>
          <a:xfrm>
            <a:off x="1523999" y="685800"/>
            <a:ext cx="7391401" cy="1349828"/>
          </a:xfrm>
          <a:prstGeom prst="rect">
            <a:avLst/>
          </a:prstGeom>
          <a:noFill/>
        </p:spPr>
        <p:txBody>
          <a:bodyPr wrap="square" rtlCol="0">
            <a:normAutofit/>
          </a:bodyPr>
          <a:lstStyle/>
          <a:p>
            <a:endParaRPr lang="en-US" dirty="0">
              <a:solidFill>
                <a:prstClr val="black"/>
              </a:solidFill>
            </a:endParaRPr>
          </a:p>
        </p:txBody>
      </p:sp>
      <p:pic>
        <p:nvPicPr>
          <p:cNvPr id="3074" name="Picture 2" descr="E:\DOI_LCC_900_3.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068684"/>
            <a:ext cx="6705600" cy="51778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0494" y="381000"/>
            <a:ext cx="8734906" cy="1023197"/>
          </a:xfrm>
          <a:prstGeom prst="rect">
            <a:avLst/>
          </a:prstGeom>
          <a:noFill/>
        </p:spPr>
        <p:txBody>
          <a:bodyPr wrap="square" rtlCol="0">
            <a:normAutofit/>
          </a:bodyPr>
          <a:lstStyle/>
          <a:p>
            <a:pPr algn="ctr"/>
            <a:r>
              <a:rPr lang="en-US" sz="3200" dirty="0" smtClean="0"/>
              <a:t>Landscape </a:t>
            </a:r>
            <a:r>
              <a:rPr lang="en-US" sz="3200" dirty="0"/>
              <a:t>Conservation Cooperatives (</a:t>
            </a:r>
            <a:r>
              <a:rPr lang="en-US" sz="3200" dirty="0" smtClean="0"/>
              <a:t>LCCs)</a:t>
            </a:r>
            <a:endParaRPr lang="en-US" sz="3200" dirty="0">
              <a:solidFill>
                <a:schemeClr val="bg2">
                  <a:lumMod val="25000"/>
                </a:schemeClr>
              </a:solidFill>
              <a:latin typeface="+mj-lt"/>
              <a:cs typeface="Arial" pitchFamily="34" charset="0"/>
            </a:endParaRPr>
          </a:p>
        </p:txBody>
      </p:sp>
    </p:spTree>
    <p:extLst>
      <p:ext uri="{BB962C8B-B14F-4D97-AF65-F5344CB8AC3E}">
        <p14:creationId xmlns:p14="http://schemas.microsoft.com/office/powerpoint/2010/main" val="1422296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917416" y="3136618"/>
            <a:ext cx="4572002" cy="1041969"/>
          </a:xfrm>
          <a:prstGeom prst="rect">
            <a:avLst/>
          </a:prstGeom>
          <a:noFill/>
        </p:spPr>
        <p:txBody>
          <a:bodyPr wrap="square" rtlCol="0" anchor="b" anchorCtr="0">
            <a:normAutofit/>
          </a:bodyPr>
          <a:lstStyle/>
          <a:p>
            <a:pPr algn="ctr"/>
            <a:r>
              <a:rPr lang="en-US" sz="4000" b="1" dirty="0" smtClean="0">
                <a:solidFill>
                  <a:prstClr val="white"/>
                </a:solidFill>
              </a:rPr>
              <a:t>What are LCCs?</a:t>
            </a:r>
            <a:endParaRPr lang="en-US" sz="4000" dirty="0">
              <a:solidFill>
                <a:prstClr val="white"/>
              </a:solidFill>
            </a:endParaRPr>
          </a:p>
        </p:txBody>
      </p:sp>
      <p:sp>
        <p:nvSpPr>
          <p:cNvPr id="3" name="TextBox 2"/>
          <p:cNvSpPr txBox="1"/>
          <p:nvPr/>
        </p:nvSpPr>
        <p:spPr>
          <a:xfrm>
            <a:off x="1523999" y="685800"/>
            <a:ext cx="7391401" cy="1349828"/>
          </a:xfrm>
          <a:prstGeom prst="rect">
            <a:avLst/>
          </a:prstGeom>
          <a:noFill/>
        </p:spPr>
        <p:txBody>
          <a:bodyPr wrap="square" rtlCol="0">
            <a:normAutofit/>
          </a:bodyPr>
          <a:lstStyle/>
          <a:p>
            <a:endParaRPr lang="en-US" dirty="0">
              <a:solidFill>
                <a:prstClr val="black"/>
              </a:solidFill>
            </a:endParaRPr>
          </a:p>
        </p:txBody>
      </p:sp>
      <p:pic>
        <p:nvPicPr>
          <p:cNvPr id="3074" name="Picture 2" descr="E:\DOI_LCC_900_3.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068684"/>
            <a:ext cx="6705600" cy="51778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0494" y="381000"/>
            <a:ext cx="8734906" cy="1023197"/>
          </a:xfrm>
          <a:prstGeom prst="rect">
            <a:avLst/>
          </a:prstGeom>
          <a:noFill/>
        </p:spPr>
        <p:txBody>
          <a:bodyPr wrap="square" rtlCol="0">
            <a:normAutofit/>
          </a:bodyPr>
          <a:lstStyle/>
          <a:p>
            <a:pPr algn="ctr"/>
            <a:r>
              <a:rPr lang="en-US" sz="3200" dirty="0" smtClean="0"/>
              <a:t>Landscape </a:t>
            </a:r>
            <a:r>
              <a:rPr lang="en-US" sz="3200" dirty="0"/>
              <a:t>Conservation Cooperatives (</a:t>
            </a:r>
            <a:r>
              <a:rPr lang="en-US" sz="3200" dirty="0" smtClean="0"/>
              <a:t>LCCs)</a:t>
            </a:r>
            <a:endParaRPr lang="en-US" sz="3200" dirty="0">
              <a:solidFill>
                <a:schemeClr val="bg2">
                  <a:lumMod val="25000"/>
                </a:schemeClr>
              </a:solidFill>
              <a:latin typeface="+mj-lt"/>
              <a:cs typeface="Arial" pitchFamily="34" charset="0"/>
            </a:endParaRPr>
          </a:p>
        </p:txBody>
      </p:sp>
      <p:pic>
        <p:nvPicPr>
          <p:cNvPr id="6" name="Picture 5"/>
          <p:cNvPicPr>
            <a:picLocks/>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600" y="1143000"/>
            <a:ext cx="4876800" cy="448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9100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999" y="685800"/>
            <a:ext cx="7391401" cy="1349828"/>
          </a:xfrm>
          <a:prstGeom prst="rect">
            <a:avLst/>
          </a:prstGeom>
          <a:noFill/>
        </p:spPr>
        <p:txBody>
          <a:bodyPr wrap="square" rtlCol="0">
            <a:normAutofit/>
          </a:bodyPr>
          <a:lstStyle/>
          <a:p>
            <a:endParaRPr lang="en-US" dirty="0">
              <a:solidFill>
                <a:prstClr val="black"/>
              </a:solidFill>
            </a:endParaRPr>
          </a:p>
        </p:txBody>
      </p:sp>
      <p:sp>
        <p:nvSpPr>
          <p:cNvPr id="6" name="Title 5"/>
          <p:cNvSpPr>
            <a:spLocks noGrp="1"/>
          </p:cNvSpPr>
          <p:nvPr>
            <p:ph type="title"/>
          </p:nvPr>
        </p:nvSpPr>
        <p:spPr/>
        <p:txBody>
          <a:bodyPr/>
          <a:lstStyle/>
          <a:p>
            <a:r>
              <a:rPr lang="en-US" dirty="0" smtClean="0"/>
              <a:t>The Science Working Group</a:t>
            </a:r>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92D050">
                    <a:shade val="75000"/>
                  </a:srgbClr>
                </a:solidFill>
              </a:rPr>
              <a:pPr/>
              <a:t>4</a:t>
            </a:fld>
            <a:endParaRPr lang="en-US" dirty="0">
              <a:solidFill>
                <a:srgbClr val="92D050">
                  <a:shade val="75000"/>
                </a:srgbClr>
              </a:solidFill>
            </a:endParaRPr>
          </a:p>
        </p:txBody>
      </p:sp>
      <p:sp>
        <p:nvSpPr>
          <p:cNvPr id="10" name="Content Placeholder 9"/>
          <p:cNvSpPr>
            <a:spLocks noGrp="1"/>
          </p:cNvSpPr>
          <p:nvPr>
            <p:ph sz="quarter" idx="1"/>
          </p:nvPr>
        </p:nvSpPr>
        <p:spPr>
          <a:xfrm>
            <a:off x="4343400" y="1613956"/>
            <a:ext cx="4518658" cy="4731362"/>
          </a:xfrm>
        </p:spPr>
        <p:txBody>
          <a:bodyPr>
            <a:normAutofit fontScale="92500" lnSpcReduction="20000"/>
          </a:bodyPr>
          <a:lstStyle/>
          <a:p>
            <a:pPr marL="0" indent="0">
              <a:buNone/>
            </a:pPr>
            <a:r>
              <a:rPr lang="en-US" sz="2000" b="1" dirty="0">
                <a:solidFill>
                  <a:schemeClr val="tx2"/>
                </a:solidFill>
              </a:rPr>
              <a:t>6 Critical Management Questions</a:t>
            </a:r>
            <a:r>
              <a:rPr lang="en-US" sz="2000" b="1" spc="-100" dirty="0">
                <a:ln w="3200">
                  <a:noFill/>
                  <a:prstDash val="solid"/>
                  <a:round/>
                </a:ln>
                <a:solidFill>
                  <a:schemeClr val="tx2"/>
                </a:solidFill>
              </a:rPr>
              <a:t> </a:t>
            </a:r>
            <a:endParaRPr lang="en-US" sz="2000" dirty="0">
              <a:solidFill>
                <a:schemeClr val="tx2"/>
              </a:solidFill>
            </a:endParaRPr>
          </a:p>
          <a:p>
            <a:pPr marL="342900" indent="-342900">
              <a:buFont typeface="Arial" pitchFamily="34" charset="0"/>
              <a:buChar char="•"/>
            </a:pPr>
            <a:r>
              <a:rPr lang="en-US" sz="2000" u="sng" dirty="0"/>
              <a:t>Purpose:</a:t>
            </a:r>
            <a:r>
              <a:rPr lang="en-US" sz="2000" b="1" dirty="0"/>
              <a:t> </a:t>
            </a:r>
            <a:r>
              <a:rPr lang="en-US" sz="2000" dirty="0"/>
              <a:t>Develop networks, capacity, systems, and processes to deliver science related to landscape scale stressors to natural and cultural resource managers</a:t>
            </a:r>
          </a:p>
          <a:p>
            <a:pPr marL="342900" indent="-342900">
              <a:buFont typeface="Arial" pitchFamily="34" charset="0"/>
              <a:buChar char="•"/>
            </a:pPr>
            <a:r>
              <a:rPr lang="en-US" sz="2000" dirty="0">
                <a:solidFill>
                  <a:schemeClr val="tx2"/>
                </a:solidFill>
              </a:rPr>
              <a:t>Forming teams of managers and researchers to be “applied science think tanks” for each CMQ</a:t>
            </a:r>
          </a:p>
          <a:p>
            <a:pPr marL="800100" lvl="1" indent="-342900">
              <a:buFont typeface="Arial" pitchFamily="34" charset="0"/>
              <a:buChar char="•"/>
            </a:pPr>
            <a:r>
              <a:rPr lang="en-US" sz="2000" dirty="0">
                <a:solidFill>
                  <a:schemeClr val="tx1"/>
                </a:solidFill>
              </a:rPr>
              <a:t>Multi-organizational/multi-jurisdictional interdisciplinary problem solving for problems too big for any of us to solve alone</a:t>
            </a:r>
          </a:p>
          <a:p>
            <a:pPr marL="800100" lvl="1" indent="-342900">
              <a:buFont typeface="Arial" pitchFamily="34" charset="0"/>
              <a:buChar char="•"/>
            </a:pPr>
            <a:r>
              <a:rPr lang="en-US" sz="2000" dirty="0">
                <a:solidFill>
                  <a:schemeClr val="tx1"/>
                </a:solidFill>
              </a:rPr>
              <a:t>Opportunity to tap into resources and expertise of multiple partners</a:t>
            </a:r>
          </a:p>
          <a:p>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91400" y="741494"/>
            <a:ext cx="1524001" cy="872462"/>
          </a:xfrm>
          <a:prstGeom prst="rect">
            <a:avLst/>
          </a:prstGeom>
        </p:spPr>
      </p:pic>
      <p:grpSp>
        <p:nvGrpSpPr>
          <p:cNvPr id="19" name="Group 18"/>
          <p:cNvGrpSpPr/>
          <p:nvPr/>
        </p:nvGrpSpPr>
        <p:grpSpPr>
          <a:xfrm>
            <a:off x="220552" y="1613956"/>
            <a:ext cx="3984539" cy="4731362"/>
            <a:chOff x="220552" y="1613956"/>
            <a:chExt cx="3984539" cy="4731362"/>
          </a:xfrm>
        </p:grpSpPr>
        <p:pic>
          <p:nvPicPr>
            <p:cNvPr id="13" name="Picture 12"/>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571" r="571" b="9945"/>
            <a:stretch/>
          </p:blipFill>
          <p:spPr>
            <a:xfrm>
              <a:off x="266661" y="1613956"/>
              <a:ext cx="3938430" cy="4731362"/>
            </a:xfrm>
            <a:prstGeom prst="rect">
              <a:avLst/>
            </a:prstGeom>
          </p:spPr>
        </p:pic>
        <p:sp>
          <p:nvSpPr>
            <p:cNvPr id="14" name="TextBox 13"/>
            <p:cNvSpPr txBox="1"/>
            <p:nvPr/>
          </p:nvSpPr>
          <p:spPr>
            <a:xfrm rot="5400000">
              <a:off x="1818402" y="2547486"/>
              <a:ext cx="677108" cy="3088309"/>
            </a:xfrm>
            <a:prstGeom prst="rect">
              <a:avLst/>
            </a:prstGeom>
            <a:noFill/>
          </p:spPr>
          <p:txBody>
            <a:bodyPr vert="vert270" wrap="square" rtlCol="0">
              <a:spAutoFit/>
            </a:bodyPr>
            <a:lstStyle/>
            <a:p>
              <a:pPr algn="ctr"/>
              <a:r>
                <a:rPr lang="en-US" sz="1600" b="1" dirty="0">
                  <a:solidFill>
                    <a:srgbClr val="002060"/>
                  </a:solidFill>
                  <a:latin typeface="Arial Black" pitchFamily="34" charset="0"/>
                </a:rPr>
                <a:t>Landscape Scale built on Ecological Boundaries</a:t>
              </a:r>
            </a:p>
          </p:txBody>
        </p:sp>
        <p:sp>
          <p:nvSpPr>
            <p:cNvPr id="15" name="TextBox 14"/>
            <p:cNvSpPr txBox="1"/>
            <p:nvPr/>
          </p:nvSpPr>
          <p:spPr>
            <a:xfrm rot="5400000">
              <a:off x="2012130" y="1783509"/>
              <a:ext cx="430887" cy="2473948"/>
            </a:xfrm>
            <a:prstGeom prst="rect">
              <a:avLst/>
            </a:prstGeom>
            <a:noFill/>
          </p:spPr>
          <p:txBody>
            <a:bodyPr vert="vert270" wrap="square" rtlCol="0">
              <a:spAutoFit/>
            </a:bodyPr>
            <a:lstStyle/>
            <a:p>
              <a:pPr algn="ctr"/>
              <a:r>
                <a:rPr lang="en-US" sz="1600" b="1" dirty="0">
                  <a:solidFill>
                    <a:srgbClr val="002060"/>
                  </a:solidFill>
                  <a:latin typeface="Arial Black" pitchFamily="34" charset="0"/>
                </a:rPr>
                <a:t>Multiple Resources</a:t>
              </a:r>
            </a:p>
          </p:txBody>
        </p:sp>
        <p:sp>
          <p:nvSpPr>
            <p:cNvPr id="16" name="TextBox 15"/>
            <p:cNvSpPr txBox="1"/>
            <p:nvPr/>
          </p:nvSpPr>
          <p:spPr>
            <a:xfrm rot="5400000">
              <a:off x="1661445" y="3760364"/>
              <a:ext cx="677108" cy="3558894"/>
            </a:xfrm>
            <a:prstGeom prst="rect">
              <a:avLst/>
            </a:prstGeom>
            <a:noFill/>
          </p:spPr>
          <p:txBody>
            <a:bodyPr vert="vert270" wrap="square" rtlCol="0">
              <a:spAutoFit/>
            </a:bodyPr>
            <a:lstStyle/>
            <a:p>
              <a:pPr algn="ctr"/>
              <a:r>
                <a:rPr lang="en-US" sz="1600" b="1" dirty="0">
                  <a:solidFill>
                    <a:srgbClr val="002060"/>
                  </a:solidFill>
                  <a:latin typeface="Arial Black" pitchFamily="34" charset="0"/>
                </a:rPr>
                <a:t>Informed, Multi-jurisdictional, Adaptive Management</a:t>
              </a:r>
            </a:p>
          </p:txBody>
        </p:sp>
        <p:sp>
          <p:nvSpPr>
            <p:cNvPr id="17" name="TextBox 16"/>
            <p:cNvSpPr txBox="1"/>
            <p:nvPr/>
          </p:nvSpPr>
          <p:spPr>
            <a:xfrm rot="5400000">
              <a:off x="1682583" y="3330788"/>
              <a:ext cx="677108" cy="3042707"/>
            </a:xfrm>
            <a:prstGeom prst="rect">
              <a:avLst/>
            </a:prstGeom>
            <a:noFill/>
          </p:spPr>
          <p:txBody>
            <a:bodyPr vert="vert270" wrap="square" rtlCol="0">
              <a:spAutoFit/>
            </a:bodyPr>
            <a:lstStyle/>
            <a:p>
              <a:pPr algn="ctr"/>
              <a:r>
                <a:rPr lang="en-US" sz="1600" b="1" dirty="0">
                  <a:solidFill>
                    <a:srgbClr val="002060"/>
                  </a:solidFill>
                  <a:latin typeface="Arial Black" pitchFamily="34" charset="0"/>
                </a:rPr>
                <a:t>Applied, Multi-disciplinary Science</a:t>
              </a:r>
            </a:p>
          </p:txBody>
        </p:sp>
        <p:sp>
          <p:nvSpPr>
            <p:cNvPr id="18" name="TextBox 17"/>
            <p:cNvSpPr txBox="1"/>
            <p:nvPr/>
          </p:nvSpPr>
          <p:spPr>
            <a:xfrm rot="5400000">
              <a:off x="1846935" y="1903140"/>
              <a:ext cx="430887" cy="3125190"/>
            </a:xfrm>
            <a:prstGeom prst="rect">
              <a:avLst/>
            </a:prstGeom>
            <a:noFill/>
          </p:spPr>
          <p:txBody>
            <a:bodyPr vert="vert270" wrap="square" rtlCol="0">
              <a:spAutoFit/>
            </a:bodyPr>
            <a:lstStyle/>
            <a:p>
              <a:pPr algn="ctr"/>
              <a:r>
                <a:rPr lang="en-US" sz="1600" b="1" dirty="0">
                  <a:solidFill>
                    <a:srgbClr val="002060"/>
                  </a:solidFill>
                  <a:latin typeface="Arial Black" pitchFamily="34" charset="0"/>
                </a:rPr>
                <a:t>Multiple stressors</a:t>
              </a:r>
            </a:p>
          </p:txBody>
        </p:sp>
      </p:grpSp>
    </p:spTree>
    <p:extLst>
      <p:ext uri="{BB962C8B-B14F-4D97-AF65-F5344CB8AC3E}">
        <p14:creationId xmlns:p14="http://schemas.microsoft.com/office/powerpoint/2010/main" val="31102966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Critical Management Questions</a:t>
            </a:r>
            <a:endParaRPr lang="en-US" dirty="0"/>
          </a:p>
        </p:txBody>
      </p:sp>
      <p:sp>
        <p:nvSpPr>
          <p:cNvPr id="3" name="Content Placeholder 2"/>
          <p:cNvSpPr>
            <a:spLocks noGrp="1"/>
          </p:cNvSpPr>
          <p:nvPr>
            <p:ph idx="1"/>
          </p:nvPr>
        </p:nvSpPr>
        <p:spPr>
          <a:xfrm>
            <a:off x="457200" y="1527048"/>
            <a:ext cx="8348472" cy="4572000"/>
          </a:xfrm>
        </p:spPr>
        <p:txBody>
          <a:bodyPr>
            <a:normAutofit/>
          </a:bodyPr>
          <a:lstStyle/>
          <a:p>
            <a:pPr marL="0" indent="0">
              <a:spcBef>
                <a:spcPts val="600"/>
              </a:spcBef>
              <a:spcAft>
                <a:spcPts val="1200"/>
              </a:spcAft>
              <a:buNone/>
            </a:pPr>
            <a:r>
              <a:rPr lang="en-US" dirty="0">
                <a:solidFill>
                  <a:schemeClr val="tx2"/>
                </a:solidFill>
              </a:rPr>
              <a:t>CMQ </a:t>
            </a:r>
            <a:r>
              <a:rPr lang="en-US" dirty="0" smtClean="0">
                <a:solidFill>
                  <a:schemeClr val="tx2"/>
                </a:solidFill>
              </a:rPr>
              <a:t>1: </a:t>
            </a:r>
            <a:r>
              <a:rPr lang="en-US" dirty="0" smtClean="0">
                <a:solidFill>
                  <a:schemeClr val="accent2"/>
                </a:solidFill>
              </a:rPr>
              <a:t>Water management + climate change</a:t>
            </a:r>
          </a:p>
          <a:p>
            <a:pPr marL="0" indent="0">
              <a:spcBef>
                <a:spcPts val="600"/>
              </a:spcBef>
              <a:spcAft>
                <a:spcPts val="1200"/>
              </a:spcAft>
              <a:buNone/>
            </a:pPr>
            <a:r>
              <a:rPr lang="en-US" dirty="0">
                <a:solidFill>
                  <a:schemeClr val="tx2"/>
                </a:solidFill>
              </a:rPr>
              <a:t>CMQ 2: </a:t>
            </a:r>
            <a:r>
              <a:rPr lang="en-US" dirty="0" smtClean="0">
                <a:solidFill>
                  <a:schemeClr val="accent2"/>
                </a:solidFill>
              </a:rPr>
              <a:t>Monitoring </a:t>
            </a:r>
            <a:r>
              <a:rPr lang="en-US" dirty="0" smtClean="0">
                <a:solidFill>
                  <a:schemeClr val="accent2"/>
                </a:solidFill>
              </a:rPr>
              <a:t>species + large scale stressors</a:t>
            </a:r>
          </a:p>
          <a:p>
            <a:pPr marL="0" indent="0">
              <a:spcBef>
                <a:spcPts val="600"/>
              </a:spcBef>
              <a:spcAft>
                <a:spcPts val="1200"/>
              </a:spcAft>
              <a:buNone/>
            </a:pPr>
            <a:r>
              <a:rPr lang="en-US" dirty="0">
                <a:solidFill>
                  <a:schemeClr val="tx2"/>
                </a:solidFill>
              </a:rPr>
              <a:t>CMQ 3: </a:t>
            </a:r>
            <a:r>
              <a:rPr lang="en-US" dirty="0" smtClean="0">
                <a:solidFill>
                  <a:schemeClr val="accent2"/>
                </a:solidFill>
              </a:rPr>
              <a:t>Grassland &amp; </a:t>
            </a:r>
            <a:r>
              <a:rPr lang="en-US" dirty="0" err="1" smtClean="0">
                <a:solidFill>
                  <a:schemeClr val="accent2"/>
                </a:solidFill>
              </a:rPr>
              <a:t>shrubland</a:t>
            </a:r>
            <a:r>
              <a:rPr lang="en-US" dirty="0" smtClean="0">
                <a:solidFill>
                  <a:schemeClr val="accent2"/>
                </a:solidFill>
              </a:rPr>
              <a:t> management</a:t>
            </a:r>
          </a:p>
          <a:p>
            <a:pPr marL="0" indent="0">
              <a:spcBef>
                <a:spcPts val="600"/>
              </a:spcBef>
              <a:spcAft>
                <a:spcPts val="1200"/>
              </a:spcAft>
              <a:buNone/>
            </a:pPr>
            <a:r>
              <a:rPr lang="en-US" dirty="0">
                <a:solidFill>
                  <a:schemeClr val="tx2"/>
                </a:solidFill>
              </a:rPr>
              <a:t>CMQ 4: </a:t>
            </a:r>
            <a:r>
              <a:rPr lang="en-US" dirty="0" smtClean="0">
                <a:solidFill>
                  <a:schemeClr val="accent2"/>
                </a:solidFill>
              </a:rPr>
              <a:t>Physiological stress of climate change</a:t>
            </a:r>
          </a:p>
          <a:p>
            <a:pPr marL="0" indent="0">
              <a:spcBef>
                <a:spcPts val="600"/>
              </a:spcBef>
              <a:spcAft>
                <a:spcPts val="1200"/>
              </a:spcAft>
              <a:buNone/>
            </a:pPr>
            <a:r>
              <a:rPr lang="en-US" dirty="0">
                <a:solidFill>
                  <a:schemeClr val="tx2"/>
                </a:solidFill>
              </a:rPr>
              <a:t>CMQ 5: </a:t>
            </a:r>
            <a:r>
              <a:rPr lang="en-US" dirty="0" smtClean="0">
                <a:solidFill>
                  <a:schemeClr val="accent2"/>
                </a:solidFill>
              </a:rPr>
              <a:t>Changing wildfire regimes + riparian habitat 	    management</a:t>
            </a:r>
          </a:p>
          <a:p>
            <a:pPr marL="0" indent="0">
              <a:spcBef>
                <a:spcPts val="600"/>
              </a:spcBef>
              <a:spcAft>
                <a:spcPts val="1200"/>
              </a:spcAft>
              <a:buNone/>
            </a:pPr>
            <a:r>
              <a:rPr lang="en-US" dirty="0">
                <a:solidFill>
                  <a:schemeClr val="tx2"/>
                </a:solidFill>
              </a:rPr>
              <a:t>CMQ 6: </a:t>
            </a:r>
            <a:r>
              <a:rPr lang="en-US" dirty="0" smtClean="0">
                <a:solidFill>
                  <a:schemeClr val="accent2"/>
                </a:solidFill>
              </a:rPr>
              <a:t>Amphibians </a:t>
            </a:r>
            <a:r>
              <a:rPr lang="en-US" dirty="0">
                <a:solidFill>
                  <a:schemeClr val="accent2"/>
                </a:solidFill>
              </a:rPr>
              <a:t>&amp; </a:t>
            </a:r>
            <a:r>
              <a:rPr lang="en-US" dirty="0" smtClean="0">
                <a:solidFill>
                  <a:schemeClr val="accent2"/>
                </a:solidFill>
              </a:rPr>
              <a:t>reptiles </a:t>
            </a:r>
            <a:r>
              <a:rPr lang="en-US" dirty="0">
                <a:solidFill>
                  <a:schemeClr val="accent2"/>
                </a:solidFill>
              </a:rPr>
              <a:t>+ </a:t>
            </a:r>
            <a:r>
              <a:rPr lang="en-US" dirty="0" smtClean="0">
                <a:solidFill>
                  <a:schemeClr val="accent2"/>
                </a:solidFill>
              </a:rPr>
              <a:t>climate change</a:t>
            </a:r>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91400" y="741494"/>
            <a:ext cx="1524001" cy="872462"/>
          </a:xfrm>
          <a:prstGeom prst="rect">
            <a:avLst/>
          </a:prstGeom>
        </p:spPr>
      </p:pic>
    </p:spTree>
    <p:extLst>
      <p:ext uri="{BB962C8B-B14F-4D97-AF65-F5344CB8AC3E}">
        <p14:creationId xmlns:p14="http://schemas.microsoft.com/office/powerpoint/2010/main" val="2350553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9400" y="235527"/>
            <a:ext cx="5953372"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52400"/>
            <a:ext cx="2667000" cy="6186309"/>
          </a:xfrm>
          <a:prstGeom prst="rect">
            <a:avLst/>
          </a:prstGeom>
          <a:noFill/>
        </p:spPr>
        <p:txBody>
          <a:bodyPr wrap="square" rtlCol="0">
            <a:spAutoFit/>
          </a:bodyPr>
          <a:lstStyle/>
          <a:p>
            <a:r>
              <a:rPr lang="en-US" dirty="0" smtClean="0"/>
              <a:t>This </a:t>
            </a:r>
            <a:r>
              <a:rPr lang="en-US" dirty="0" smtClean="0">
                <a:solidFill>
                  <a:schemeClr val="accent2"/>
                </a:solidFill>
              </a:rPr>
              <a:t>map</a:t>
            </a:r>
            <a:r>
              <a:rPr lang="en-US" dirty="0" smtClean="0"/>
              <a:t> depicts the general path each CMQ team will develop. </a:t>
            </a:r>
          </a:p>
          <a:p>
            <a:endParaRPr lang="en-US" dirty="0"/>
          </a:p>
          <a:p>
            <a:r>
              <a:rPr lang="en-US" dirty="0" smtClean="0"/>
              <a:t>Activities are listed as examples. Each team will customize the map to include some of these and other activities needed to assess and address the CMQ. </a:t>
            </a:r>
          </a:p>
          <a:p>
            <a:endParaRPr lang="en-US" dirty="0"/>
          </a:p>
          <a:p>
            <a:r>
              <a:rPr lang="en-US" dirty="0" smtClean="0"/>
              <a:t>Throughout the process of developing and implementing a work plan based on this map, communication with managers will occur through the SC and the ‘partners list’ being developed for each CMQ.</a:t>
            </a:r>
            <a:endParaRPr lang="en-US" dirty="0"/>
          </a:p>
        </p:txBody>
      </p:sp>
    </p:spTree>
    <p:extLst>
      <p:ext uri="{BB962C8B-B14F-4D97-AF65-F5344CB8AC3E}">
        <p14:creationId xmlns:p14="http://schemas.microsoft.com/office/powerpoint/2010/main" val="24043065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a:xfrm>
            <a:off x="301752" y="1752600"/>
            <a:ext cx="8503920" cy="4346448"/>
          </a:xfrm>
        </p:spPr>
        <p:txBody>
          <a:bodyPr>
            <a:normAutofit/>
          </a:bodyPr>
          <a:lstStyle/>
          <a:p>
            <a:r>
              <a:rPr lang="en-US" dirty="0" smtClean="0"/>
              <a:t>Bureau of Reclamation (annual funding for science projects)</a:t>
            </a:r>
          </a:p>
          <a:p>
            <a:pPr lvl="2"/>
            <a:r>
              <a:rPr lang="en-US" dirty="0" smtClean="0"/>
              <a:t>Funding Opportunity Announcement (for non-feds)</a:t>
            </a:r>
          </a:p>
          <a:p>
            <a:pPr lvl="2">
              <a:spcAft>
                <a:spcPts val="1200"/>
              </a:spcAft>
            </a:pPr>
            <a:r>
              <a:rPr lang="en-US" dirty="0" smtClean="0"/>
              <a:t>Statement of Interest (for feds)</a:t>
            </a:r>
          </a:p>
          <a:p>
            <a:r>
              <a:rPr lang="en-US" dirty="0" smtClean="0">
                <a:solidFill>
                  <a:schemeClr val="tx2"/>
                </a:solidFill>
              </a:rPr>
              <a:t>Fish and Wildlife </a:t>
            </a:r>
            <a:r>
              <a:rPr lang="en-US" dirty="0">
                <a:solidFill>
                  <a:schemeClr val="tx2"/>
                </a:solidFill>
              </a:rPr>
              <a:t>Service (annual funding for science projects)</a:t>
            </a:r>
            <a:endParaRPr lang="en-US" dirty="0" smtClean="0">
              <a:solidFill>
                <a:schemeClr val="tx2"/>
              </a:solidFill>
            </a:endParaRPr>
          </a:p>
          <a:p>
            <a:pPr lvl="2">
              <a:spcAft>
                <a:spcPts val="1200"/>
              </a:spcAft>
            </a:pPr>
            <a:r>
              <a:rPr lang="en-US" dirty="0" smtClean="0">
                <a:solidFill>
                  <a:schemeClr val="tx2"/>
                </a:solidFill>
              </a:rPr>
              <a:t>Request for </a:t>
            </a:r>
            <a:r>
              <a:rPr lang="en-US" dirty="0" smtClean="0">
                <a:solidFill>
                  <a:schemeClr val="tx2"/>
                </a:solidFill>
              </a:rPr>
              <a:t>Proposals</a:t>
            </a:r>
            <a:endParaRPr lang="en-US" dirty="0" smtClean="0">
              <a:solidFill>
                <a:schemeClr val="tx2"/>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91400" y="741494"/>
            <a:ext cx="1524001" cy="872462"/>
          </a:xfrm>
          <a:prstGeom prst="rect">
            <a:avLst/>
          </a:prstGeom>
        </p:spPr>
      </p:pic>
    </p:spTree>
    <p:extLst>
      <p:ext uri="{BB962C8B-B14F-4D97-AF65-F5344CB8AC3E}">
        <p14:creationId xmlns:p14="http://schemas.microsoft.com/office/powerpoint/2010/main" val="3389551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7448" cy="758952"/>
          </a:xfrm>
        </p:spPr>
        <p:txBody>
          <a:bodyPr>
            <a:normAutofit/>
          </a:bodyPr>
          <a:lstStyle/>
          <a:p>
            <a:r>
              <a:rPr lang="en-US" dirty="0" smtClean="0"/>
              <a:t>Funding</a:t>
            </a:r>
            <a:endParaRPr lang="en-US" dirty="0"/>
          </a:p>
        </p:txBody>
      </p:sp>
      <p:sp>
        <p:nvSpPr>
          <p:cNvPr id="3" name="Content Placeholder 2"/>
          <p:cNvSpPr>
            <a:spLocks noGrp="1"/>
          </p:cNvSpPr>
          <p:nvPr>
            <p:ph sz="quarter" idx="1"/>
          </p:nvPr>
        </p:nvSpPr>
        <p:spPr>
          <a:xfrm>
            <a:off x="301752" y="1666874"/>
            <a:ext cx="8503920" cy="4432173"/>
          </a:xfrm>
        </p:spPr>
        <p:txBody>
          <a:bodyPr>
            <a:noAutofit/>
          </a:bodyPr>
          <a:lstStyle/>
          <a:p>
            <a:pPr fontAlgn="base"/>
            <a:r>
              <a:rPr lang="en-US" sz="2100" dirty="0" smtClean="0"/>
              <a:t>2011: $</a:t>
            </a:r>
            <a:r>
              <a:rPr lang="en-US" sz="2100" dirty="0"/>
              <a:t>900,000 </a:t>
            </a:r>
            <a:r>
              <a:rPr lang="en-US" sz="2100" dirty="0" smtClean="0"/>
              <a:t>for 7 </a:t>
            </a:r>
            <a:r>
              <a:rPr lang="en-US" sz="2100" dirty="0"/>
              <a:t>science projects </a:t>
            </a:r>
            <a:r>
              <a:rPr lang="en-US" sz="2100" dirty="0" smtClean="0"/>
              <a:t>(non-federal partners)</a:t>
            </a:r>
          </a:p>
          <a:p>
            <a:pPr fontAlgn="base"/>
            <a:r>
              <a:rPr lang="en-US" sz="2100" dirty="0" smtClean="0"/>
              <a:t>2012: $880,000 for 10 science projects (federal and non-federal partners)</a:t>
            </a:r>
          </a:p>
          <a:p>
            <a:pPr lvl="1" fontAlgn="base"/>
            <a:r>
              <a:rPr lang="en-US" sz="1600" dirty="0" smtClean="0"/>
              <a:t>USFWS and USGS provided approximately $130,000 to support 5 science projects (internal)</a:t>
            </a:r>
          </a:p>
          <a:p>
            <a:pPr fontAlgn="base"/>
            <a:r>
              <a:rPr lang="en-US" sz="2100" dirty="0" smtClean="0"/>
              <a:t>2013: $750,000 for 6 projects (federal and non-federal)</a:t>
            </a:r>
          </a:p>
          <a:p>
            <a:pPr lvl="1" fontAlgn="base"/>
            <a:r>
              <a:rPr lang="en-US" sz="1600" dirty="0" smtClean="0"/>
              <a:t>US Fish and Wildlife Service awarded approximately $360,000 for 5 projects (federal and non-federal)</a:t>
            </a:r>
          </a:p>
          <a:p>
            <a:pPr marL="274320" lvl="1" indent="0" fontAlgn="base">
              <a:buNone/>
            </a:pPr>
            <a:endParaRPr lang="en-US" sz="1600" dirty="0" smtClean="0"/>
          </a:p>
          <a:p>
            <a:pPr marL="0" indent="0">
              <a:buNone/>
            </a:pPr>
            <a:r>
              <a:rPr lang="en-US" sz="1600" dirty="0" smtClean="0">
                <a:solidFill>
                  <a:schemeClr val="accent3">
                    <a:lumMod val="50000"/>
                  </a:schemeClr>
                </a:solidFill>
              </a:rPr>
              <a:t>Reclamation</a:t>
            </a:r>
            <a:r>
              <a:rPr lang="en-US" sz="1600" dirty="0">
                <a:solidFill>
                  <a:schemeClr val="accent3">
                    <a:lumMod val="50000"/>
                  </a:schemeClr>
                </a:solidFill>
              </a:rPr>
              <a:t>: </a:t>
            </a:r>
            <a:r>
              <a:rPr lang="en-US" sz="1600" dirty="0" err="1">
                <a:solidFill>
                  <a:schemeClr val="accent3">
                    <a:lumMod val="50000"/>
                  </a:schemeClr>
                </a:solidFill>
              </a:rPr>
              <a:t>WaterSMART</a:t>
            </a:r>
            <a:r>
              <a:rPr lang="en-US" sz="1600" dirty="0">
                <a:solidFill>
                  <a:schemeClr val="accent3">
                    <a:lumMod val="50000"/>
                  </a:schemeClr>
                </a:solidFill>
              </a:rPr>
              <a:t> </a:t>
            </a:r>
            <a:r>
              <a:rPr lang="en-US" sz="1600" dirty="0" smtClean="0">
                <a:solidFill>
                  <a:schemeClr val="accent3">
                    <a:lumMod val="50000"/>
                  </a:schemeClr>
                </a:solidFill>
              </a:rPr>
              <a:t>Program (SECURE </a:t>
            </a:r>
            <a:r>
              <a:rPr lang="en-US" sz="1600" dirty="0">
                <a:solidFill>
                  <a:schemeClr val="accent3">
                    <a:lumMod val="50000"/>
                  </a:schemeClr>
                </a:solidFill>
              </a:rPr>
              <a:t>Water Act and the Fish and Wildlife Coordination </a:t>
            </a:r>
            <a:r>
              <a:rPr lang="en-US" sz="1600" dirty="0" smtClean="0">
                <a:solidFill>
                  <a:schemeClr val="accent3">
                    <a:lumMod val="50000"/>
                  </a:schemeClr>
                </a:solidFill>
              </a:rPr>
              <a:t>Act) </a:t>
            </a:r>
            <a:endParaRPr lang="en-US" sz="1600" dirty="0">
              <a:solidFill>
                <a:schemeClr val="accent3">
                  <a:lumMod val="50000"/>
                </a:schemeClr>
              </a:solidFill>
            </a:endParaRPr>
          </a:p>
          <a:p>
            <a:pPr marL="0" indent="0">
              <a:buNone/>
            </a:pPr>
            <a:endParaRPr lang="en-US" sz="1600" dirty="0" smtClean="0">
              <a:solidFill>
                <a:schemeClr val="accent3">
                  <a:lumMod val="50000"/>
                </a:schemeClr>
              </a:solidFill>
            </a:endParaRPr>
          </a:p>
          <a:p>
            <a:pPr marL="0" indent="0">
              <a:buNone/>
            </a:pPr>
            <a:r>
              <a:rPr lang="en-US" sz="1600" dirty="0" smtClean="0">
                <a:solidFill>
                  <a:schemeClr val="accent3">
                    <a:lumMod val="50000"/>
                  </a:schemeClr>
                </a:solidFill>
              </a:rPr>
              <a:t>USFWS: Science Applications Program (also includes multi-LCC and national scope funding from Office of the Science Advisor)</a:t>
            </a:r>
            <a:endParaRPr lang="en-US" sz="1600" dirty="0">
              <a:solidFill>
                <a:schemeClr val="accent3">
                  <a:lumMod val="50000"/>
                </a:schemeClr>
              </a:solidFill>
            </a:endParaRPr>
          </a:p>
          <a:p>
            <a:pPr lvl="1" fontAlgn="base"/>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914400" cy="1102720"/>
          </a:xfrm>
          <a:prstGeom prst="rect">
            <a:avLst/>
          </a:prstGeom>
        </p:spPr>
      </p:pic>
    </p:spTree>
    <p:extLst>
      <p:ext uri="{BB962C8B-B14F-4D97-AF65-F5344CB8AC3E}">
        <p14:creationId xmlns:p14="http://schemas.microsoft.com/office/powerpoint/2010/main" val="33342041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and State Government Projects</a:t>
            </a:r>
            <a:endParaRPr lang="en-US" dirty="0"/>
          </a:p>
        </p:txBody>
      </p:sp>
      <p:sp>
        <p:nvSpPr>
          <p:cNvPr id="3" name="Content Placeholder 2"/>
          <p:cNvSpPr>
            <a:spLocks noGrp="1"/>
          </p:cNvSpPr>
          <p:nvPr>
            <p:ph sz="quarter" idx="1"/>
          </p:nvPr>
        </p:nvSpPr>
        <p:spPr>
          <a:xfrm>
            <a:off x="304800" y="1527048"/>
            <a:ext cx="8500872" cy="4572000"/>
          </a:xfrm>
        </p:spPr>
        <p:txBody>
          <a:bodyPr>
            <a:normAutofit/>
          </a:bodyPr>
          <a:lstStyle/>
          <a:p>
            <a:pPr marL="0" indent="0" algn="ctr">
              <a:buNone/>
            </a:pPr>
            <a:r>
              <a:rPr lang="en-US" sz="1400" dirty="0">
                <a:solidFill>
                  <a:schemeClr val="tx2"/>
                </a:solidFill>
              </a:rPr>
              <a:t>In 2012, the Desert LCC funded </a:t>
            </a:r>
            <a:r>
              <a:rPr lang="en-US" sz="1400" dirty="0" smtClean="0">
                <a:solidFill>
                  <a:schemeClr val="tx2"/>
                </a:solidFill>
              </a:rPr>
              <a:t>over </a:t>
            </a:r>
            <a:r>
              <a:rPr lang="en-US" sz="1400" dirty="0">
                <a:solidFill>
                  <a:schemeClr val="tx2"/>
                </a:solidFill>
              </a:rPr>
              <a:t>$1.26 million </a:t>
            </a:r>
            <a:r>
              <a:rPr lang="en-US" sz="1400" dirty="0" smtClean="0">
                <a:solidFill>
                  <a:schemeClr val="tx2"/>
                </a:solidFill>
              </a:rPr>
              <a:t>for science that </a:t>
            </a:r>
            <a:r>
              <a:rPr lang="en-US" sz="1400" dirty="0">
                <a:solidFill>
                  <a:schemeClr val="tx2"/>
                </a:solidFill>
              </a:rPr>
              <a:t>directly </a:t>
            </a:r>
            <a:r>
              <a:rPr lang="en-US" sz="1400" dirty="0" smtClean="0">
                <a:solidFill>
                  <a:schemeClr val="tx2"/>
                </a:solidFill>
              </a:rPr>
              <a:t>benefits </a:t>
            </a:r>
            <a:r>
              <a:rPr lang="en-US" sz="1400" dirty="0">
                <a:solidFill>
                  <a:schemeClr val="tx2"/>
                </a:solidFill>
              </a:rPr>
              <a:t>existing conservation partnerships, states, local communities, tribes, and international partners</a:t>
            </a:r>
            <a:r>
              <a:rPr lang="en-US" sz="1400" dirty="0" smtClean="0">
                <a:solidFill>
                  <a:schemeClr val="tx2"/>
                </a:solidFill>
              </a:rPr>
              <a:t>.</a:t>
            </a:r>
          </a:p>
          <a:p>
            <a:pPr marL="0" indent="0" algn="ctr">
              <a:buNone/>
            </a:pPr>
            <a:endParaRPr lang="en-US" sz="1100" dirty="0"/>
          </a:p>
          <a:p>
            <a:pPr marL="0" indent="0" algn="ctr">
              <a:buNone/>
            </a:pPr>
            <a:endParaRPr lang="en-US" sz="1100" dirty="0"/>
          </a:p>
        </p:txBody>
      </p:sp>
      <p:sp>
        <p:nvSpPr>
          <p:cNvPr id="5" name="Content Placeholder 2"/>
          <p:cNvSpPr txBox="1">
            <a:spLocks/>
          </p:cNvSpPr>
          <p:nvPr/>
        </p:nvSpPr>
        <p:spPr>
          <a:xfrm>
            <a:off x="381000" y="1613956"/>
            <a:ext cx="4803648" cy="493924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0"/>
              </a:spcBef>
              <a:buNone/>
            </a:pPr>
            <a:endParaRPr lang="en-US"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914400" cy="1102720"/>
          </a:xfrm>
          <a:prstGeom prst="rect">
            <a:avLst/>
          </a:prstGeom>
        </p:spPr>
      </p:pic>
      <p:pic>
        <p:nvPicPr>
          <p:cNvPr id="7" name="Picture 6" descr="Dick Kaler, the landowner on the Kaler Ranch Erosion Control Project is looking at the San Francisco River after a storm event. Photo credit: http://gilawatershedpartnership.com/photo_gallery" title="Photo"/>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6345"/>
            <a:ext cx="3733800" cy="226373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495800" y="2236918"/>
            <a:ext cx="4038600" cy="3693319"/>
          </a:xfrm>
          <a:prstGeom prst="rect">
            <a:avLst/>
          </a:prstGeom>
          <a:noFill/>
        </p:spPr>
        <p:txBody>
          <a:bodyPr wrap="square" rtlCol="0">
            <a:spAutoFit/>
          </a:bodyPr>
          <a:lstStyle/>
          <a:p>
            <a:r>
              <a:rPr lang="en-US" b="1" i="1" dirty="0"/>
              <a:t>Supporting Watershed Management Planning for People and the </a:t>
            </a:r>
            <a:r>
              <a:rPr lang="en-US" b="1" i="1" dirty="0" smtClean="0"/>
              <a:t>Environment</a:t>
            </a:r>
            <a:r>
              <a:rPr lang="en-US" dirty="0" smtClean="0"/>
              <a:t>, </a:t>
            </a:r>
            <a:r>
              <a:rPr lang="en-US" dirty="0"/>
              <a:t>a project lead by the University of Arizona to develop decision support tools for application to watersheds throughout the LCC.  The project </a:t>
            </a:r>
            <a:r>
              <a:rPr lang="en-US" dirty="0" smtClean="0"/>
              <a:t>will establish </a:t>
            </a:r>
            <a:r>
              <a:rPr lang="en-US" dirty="0"/>
              <a:t>a baseline assessment of </a:t>
            </a:r>
            <a:r>
              <a:rPr lang="en-US" dirty="0" smtClean="0"/>
              <a:t>conditions in the Upper Gila River Watershed that </a:t>
            </a:r>
            <a:r>
              <a:rPr lang="en-US" dirty="0"/>
              <a:t>includes potential impacts of climate change and </a:t>
            </a:r>
            <a:r>
              <a:rPr lang="en-US" dirty="0" smtClean="0"/>
              <a:t>impacts </a:t>
            </a:r>
            <a:r>
              <a:rPr lang="en-US" dirty="0"/>
              <a:t>of future watershed management </a:t>
            </a:r>
            <a:r>
              <a:rPr lang="en-US" dirty="0" smtClean="0"/>
              <a:t>scenarios. </a:t>
            </a:r>
            <a:endParaRPr lang="en-US" dirty="0"/>
          </a:p>
        </p:txBody>
      </p:sp>
      <p:sp>
        <p:nvSpPr>
          <p:cNvPr id="8" name="Rectangle 7" descr="The Gila Watershed Partnership is a community based effort seeking to improve the health of the Upper Gila River Watershed in Arizona and New Mexico.  &#10;&#10;Members include multiple state agencies, federal agencies, Graham and Greenlee counties, towns of Thatcher, Pima, Duncan, and Clifton, the city of Safford, Freeport MacMoRan Copper and Gold, Inc., and many private citizens.  &#10;" title="Supporting our Local Partners"/>
          <p:cNvSpPr>
            <a:spLocks noChangeArrowheads="1"/>
          </p:cNvSpPr>
          <p:nvPr/>
        </p:nvSpPr>
        <p:spPr bwMode="auto">
          <a:xfrm flipH="1">
            <a:off x="533400" y="4504643"/>
            <a:ext cx="3657600" cy="1819957"/>
          </a:xfrm>
          <a:prstGeom prst="rect">
            <a:avLst/>
          </a:prstGeom>
          <a:ln/>
          <a:extLst/>
        </p:spPr>
        <p:style>
          <a:lnRef idx="3">
            <a:schemeClr val="lt1"/>
          </a:lnRef>
          <a:fillRef idx="1">
            <a:schemeClr val="accent3"/>
          </a:fillRef>
          <a:effectRef idx="1">
            <a:schemeClr val="accent3"/>
          </a:effectRef>
          <a:fontRef idx="minor">
            <a:schemeClr val="lt1"/>
          </a:fontRef>
        </p:style>
        <p:txBody>
          <a:bodyPr rot="0" vert="horz" wrap="square" lIns="274320" tIns="91440" rIns="274320" bIns="91440" anchor="t" anchorCtr="0" upright="1">
            <a:noAutofit/>
          </a:bodyPr>
          <a:lstStyle/>
          <a:p>
            <a:pPr marL="0" marR="0">
              <a:lnSpc>
                <a:spcPct val="115000"/>
              </a:lnSpc>
              <a:spcBef>
                <a:spcPts val="0"/>
              </a:spcBef>
              <a:spcAft>
                <a:spcPts val="0"/>
              </a:spcAft>
            </a:pPr>
            <a:r>
              <a:rPr lang="en-US" sz="1100" i="1" dirty="0" smtClean="0">
                <a:solidFill>
                  <a:schemeClr val="bg2"/>
                </a:solidFill>
                <a:effectLst/>
                <a:latin typeface="Calibri"/>
                <a:ea typeface="Times New Roman"/>
                <a:cs typeface="Times New Roman"/>
              </a:rPr>
              <a:t>The </a:t>
            </a:r>
            <a:r>
              <a:rPr lang="en-US" sz="1100" i="1" dirty="0">
                <a:solidFill>
                  <a:schemeClr val="bg2"/>
                </a:solidFill>
                <a:effectLst/>
                <a:latin typeface="Calibri"/>
                <a:ea typeface="Times New Roman"/>
                <a:cs typeface="Times New Roman"/>
              </a:rPr>
              <a:t>Gila Watershed Partnership is a community based effort seeking to improve the health of the Upper Gila River Watershed in Arizona and New Mexico.  </a:t>
            </a:r>
            <a:endParaRPr lang="en-US" sz="1100" dirty="0">
              <a:solidFill>
                <a:schemeClr val="bg2"/>
              </a:solidFill>
              <a:effectLst/>
              <a:latin typeface="Calibri"/>
              <a:ea typeface="Times New Roman"/>
              <a:cs typeface="Times New Roman"/>
            </a:endParaRPr>
          </a:p>
          <a:p>
            <a:pPr marL="0" marR="0">
              <a:lnSpc>
                <a:spcPct val="115000"/>
              </a:lnSpc>
              <a:spcBef>
                <a:spcPts val="0"/>
              </a:spcBef>
              <a:spcAft>
                <a:spcPts val="0"/>
              </a:spcAft>
            </a:pPr>
            <a:r>
              <a:rPr lang="en-US" sz="1100" i="1" dirty="0">
                <a:solidFill>
                  <a:schemeClr val="bg2"/>
                </a:solidFill>
                <a:effectLst/>
                <a:latin typeface="Calibri"/>
                <a:ea typeface="Times New Roman"/>
                <a:cs typeface="Times New Roman"/>
              </a:rPr>
              <a:t> </a:t>
            </a:r>
            <a:endParaRPr lang="en-US" sz="1100" dirty="0">
              <a:solidFill>
                <a:schemeClr val="bg2"/>
              </a:solidFill>
              <a:effectLst/>
              <a:latin typeface="Calibri"/>
              <a:ea typeface="Times New Roman"/>
              <a:cs typeface="Times New Roman"/>
            </a:endParaRPr>
          </a:p>
          <a:p>
            <a:pPr marL="0" marR="0">
              <a:lnSpc>
                <a:spcPct val="115000"/>
              </a:lnSpc>
              <a:spcBef>
                <a:spcPts val="0"/>
              </a:spcBef>
              <a:spcAft>
                <a:spcPts val="0"/>
              </a:spcAft>
            </a:pPr>
            <a:r>
              <a:rPr lang="en-US" sz="1100" i="1" dirty="0">
                <a:solidFill>
                  <a:schemeClr val="bg2"/>
                </a:solidFill>
                <a:effectLst/>
                <a:latin typeface="Calibri"/>
                <a:ea typeface="Times New Roman"/>
                <a:cs typeface="Times New Roman"/>
              </a:rPr>
              <a:t>Members include multiple state agencies, federal agencies, Graham and Greenlee counties, towns of Thatcher, Pima, Duncan, and Clifton, the city of Safford, Freeport </a:t>
            </a:r>
            <a:r>
              <a:rPr lang="en-US" sz="1100" i="1" dirty="0" err="1">
                <a:solidFill>
                  <a:schemeClr val="bg2"/>
                </a:solidFill>
                <a:effectLst/>
                <a:latin typeface="Calibri"/>
                <a:ea typeface="Times New Roman"/>
                <a:cs typeface="Times New Roman"/>
              </a:rPr>
              <a:t>MacMoRan</a:t>
            </a:r>
            <a:r>
              <a:rPr lang="en-US" sz="1100" i="1" dirty="0">
                <a:solidFill>
                  <a:schemeClr val="bg2"/>
                </a:solidFill>
                <a:effectLst/>
                <a:latin typeface="Calibri"/>
                <a:ea typeface="Times New Roman"/>
                <a:cs typeface="Times New Roman"/>
              </a:rPr>
              <a:t> Copper and Gold, Inc., and many private citizens.  </a:t>
            </a:r>
            <a:endParaRPr lang="en-US" sz="1100" dirty="0">
              <a:solidFill>
                <a:schemeClr val="bg2"/>
              </a:solidFill>
              <a:effectLst/>
              <a:latin typeface="Calibri"/>
              <a:ea typeface="Times New Roman"/>
              <a:cs typeface="Times New Roman"/>
            </a:endParaRPr>
          </a:p>
        </p:txBody>
      </p:sp>
    </p:spTree>
    <p:extLst>
      <p:ext uri="{BB962C8B-B14F-4D97-AF65-F5344CB8AC3E}">
        <p14:creationId xmlns:p14="http://schemas.microsoft.com/office/powerpoint/2010/main" val="36428737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Desert LCC">
      <a:dk1>
        <a:srgbClr val="D6862D"/>
      </a:dk1>
      <a:lt1>
        <a:sysClr val="window" lastClr="FFFFFF"/>
      </a:lt1>
      <a:dk2>
        <a:srgbClr val="895D1D"/>
      </a:dk2>
      <a:lt2>
        <a:srgbClr val="ECE9C6"/>
      </a:lt2>
      <a:accent1>
        <a:srgbClr val="F4B700"/>
      </a:accent1>
      <a:accent2>
        <a:srgbClr val="D6862D"/>
      </a:accent2>
      <a:accent3>
        <a:srgbClr val="92D050"/>
      </a:accent3>
      <a:accent4>
        <a:srgbClr val="0070C0"/>
      </a:accent4>
      <a:accent5>
        <a:srgbClr val="972109"/>
      </a:accent5>
      <a:accent6>
        <a:srgbClr val="AEB795"/>
      </a:accent6>
      <a:hlink>
        <a:srgbClr val="CC9900"/>
      </a:hlink>
      <a:folHlink>
        <a:srgbClr val="B2B2B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Desert LCC">
      <a:dk1>
        <a:srgbClr val="D6862D"/>
      </a:dk1>
      <a:lt1>
        <a:sysClr val="window" lastClr="FFFFFF"/>
      </a:lt1>
      <a:dk2>
        <a:srgbClr val="895D1D"/>
      </a:dk2>
      <a:lt2>
        <a:srgbClr val="ECE9C6"/>
      </a:lt2>
      <a:accent1>
        <a:srgbClr val="F4B700"/>
      </a:accent1>
      <a:accent2>
        <a:srgbClr val="D6862D"/>
      </a:accent2>
      <a:accent3>
        <a:srgbClr val="92D050"/>
      </a:accent3>
      <a:accent4>
        <a:srgbClr val="0070C0"/>
      </a:accent4>
      <a:accent5>
        <a:srgbClr val="972109"/>
      </a:accent5>
      <a:accent6>
        <a:srgbClr val="AEB795"/>
      </a:accent6>
      <a:hlink>
        <a:srgbClr val="CC9900"/>
      </a:hlink>
      <a:folHlink>
        <a:srgbClr val="B2B2B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980</Words>
  <Application>Microsoft Office PowerPoint</Application>
  <PresentationFormat>On-screen Show (4:3)</PresentationFormat>
  <Paragraphs>120</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Civic</vt:lpstr>
      <vt:lpstr>1_Civic</vt:lpstr>
      <vt:lpstr>PowerPoint Presentation</vt:lpstr>
      <vt:lpstr>PowerPoint Presentation</vt:lpstr>
      <vt:lpstr>PowerPoint Presentation</vt:lpstr>
      <vt:lpstr>The Science Working Group</vt:lpstr>
      <vt:lpstr>Overview of Critical Management Questions</vt:lpstr>
      <vt:lpstr>PowerPoint Presentation</vt:lpstr>
      <vt:lpstr>Resources</vt:lpstr>
      <vt:lpstr>Funding</vt:lpstr>
      <vt:lpstr>Local and State Government Projects</vt:lpstr>
      <vt:lpstr>What can you do?</vt:lpstr>
      <vt:lpstr>PowerPoint Presentation</vt:lpstr>
      <vt:lpstr>High Level Commitment</vt:lpstr>
      <vt:lpstr>Communicating Science &amp; Uncertainty</vt:lpstr>
      <vt:lpstr>THANK YOU!</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Kevin M</dc:creator>
  <cp:lastModifiedBy>Johnson, Kevin M</cp:lastModifiedBy>
  <cp:revision>6</cp:revision>
  <dcterms:created xsi:type="dcterms:W3CDTF">2013-12-11T20:20:04Z</dcterms:created>
  <dcterms:modified xsi:type="dcterms:W3CDTF">2013-12-13T20:24:47Z</dcterms:modified>
</cp:coreProperties>
</file>