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20" r:id="rId3"/>
    <p:sldMasterId id="2147483732" r:id="rId4"/>
  </p:sldMasterIdLst>
  <p:notesMasterIdLst>
    <p:notesMasterId r:id="rId18"/>
  </p:notesMasterIdLst>
  <p:handoutMasterIdLst>
    <p:handoutMasterId r:id="rId19"/>
  </p:handoutMasterIdLst>
  <p:sldIdLst>
    <p:sldId id="257" r:id="rId5"/>
    <p:sldId id="266" r:id="rId6"/>
    <p:sldId id="260" r:id="rId7"/>
    <p:sldId id="272" r:id="rId8"/>
    <p:sldId id="263" r:id="rId9"/>
    <p:sldId id="265" r:id="rId10"/>
    <p:sldId id="273" r:id="rId11"/>
    <p:sldId id="277" r:id="rId12"/>
    <p:sldId id="274" r:id="rId13"/>
    <p:sldId id="279" r:id="rId14"/>
    <p:sldId id="275" r:id="rId15"/>
    <p:sldId id="278" r:id="rId16"/>
    <p:sldId id="264" r:id="rId17"/>
  </p:sldIdLst>
  <p:sldSz cx="9144000" cy="6858000" type="screen4x3"/>
  <p:notesSz cx="6858000" cy="92154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05" autoAdjust="0"/>
  </p:normalViewPr>
  <p:slideViewPr>
    <p:cSldViewPr>
      <p:cViewPr>
        <p:scale>
          <a:sx n="100" d="100"/>
          <a:sy n="100" d="100"/>
        </p:scale>
        <p:origin x="-296"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77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0772"/>
          </a:xfrm>
          <a:prstGeom prst="rect">
            <a:avLst/>
          </a:prstGeom>
        </p:spPr>
        <p:txBody>
          <a:bodyPr vert="horz" lIns="91440" tIns="45720" rIns="91440" bIns="45720" rtlCol="0"/>
          <a:lstStyle>
            <a:lvl1pPr algn="r">
              <a:defRPr sz="1200"/>
            </a:lvl1pPr>
          </a:lstStyle>
          <a:p>
            <a:fld id="{F5E58F78-6AEF-4639-9620-4001ECD82241}" type="datetimeFigureOut">
              <a:rPr lang="en-US" smtClean="0"/>
              <a:t>12/11/2013</a:t>
            </a:fld>
            <a:endParaRPr lang="en-US"/>
          </a:p>
        </p:txBody>
      </p:sp>
      <p:sp>
        <p:nvSpPr>
          <p:cNvPr id="4" name="Footer Placeholder 3"/>
          <p:cNvSpPr>
            <a:spLocks noGrp="1"/>
          </p:cNvSpPr>
          <p:nvPr>
            <p:ph type="ftr" sz="quarter" idx="2"/>
          </p:nvPr>
        </p:nvSpPr>
        <p:spPr>
          <a:xfrm>
            <a:off x="0" y="8753067"/>
            <a:ext cx="2971800" cy="46077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53067"/>
            <a:ext cx="2971800" cy="460772"/>
          </a:xfrm>
          <a:prstGeom prst="rect">
            <a:avLst/>
          </a:prstGeom>
        </p:spPr>
        <p:txBody>
          <a:bodyPr vert="horz" lIns="91440" tIns="45720" rIns="91440" bIns="45720" rtlCol="0" anchor="b"/>
          <a:lstStyle>
            <a:lvl1pPr algn="r">
              <a:defRPr sz="1200"/>
            </a:lvl1pPr>
          </a:lstStyle>
          <a:p>
            <a:fld id="{FFAA4DB7-A771-4CA7-9AD3-7B78558ABEC0}" type="slidenum">
              <a:rPr lang="en-US" smtClean="0"/>
              <a:t>‹#›</a:t>
            </a:fld>
            <a:endParaRPr lang="en-US"/>
          </a:p>
        </p:txBody>
      </p:sp>
    </p:spTree>
    <p:extLst>
      <p:ext uri="{BB962C8B-B14F-4D97-AF65-F5344CB8AC3E}">
        <p14:creationId xmlns:p14="http://schemas.microsoft.com/office/powerpoint/2010/main" val="3584227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77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0772"/>
          </a:xfrm>
          <a:prstGeom prst="rect">
            <a:avLst/>
          </a:prstGeom>
        </p:spPr>
        <p:txBody>
          <a:bodyPr vert="horz" lIns="91440" tIns="45720" rIns="91440" bIns="45720" rtlCol="0"/>
          <a:lstStyle>
            <a:lvl1pPr algn="r">
              <a:defRPr sz="1200"/>
            </a:lvl1pPr>
          </a:lstStyle>
          <a:p>
            <a:fld id="{633B29B9-1E19-4257-B28C-51C3CCDAC13F}" type="datetimeFigureOut">
              <a:rPr lang="en-US" smtClean="0"/>
              <a:t>12/11/2013</a:t>
            </a:fld>
            <a:endParaRPr lang="en-US"/>
          </a:p>
        </p:txBody>
      </p:sp>
      <p:sp>
        <p:nvSpPr>
          <p:cNvPr id="4" name="Slide Image Placeholder 3"/>
          <p:cNvSpPr>
            <a:spLocks noGrp="1" noRot="1" noChangeAspect="1"/>
          </p:cNvSpPr>
          <p:nvPr>
            <p:ph type="sldImg" idx="2"/>
          </p:nvPr>
        </p:nvSpPr>
        <p:spPr>
          <a:xfrm>
            <a:off x="1125538" y="690563"/>
            <a:ext cx="4606925" cy="3455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77333"/>
            <a:ext cx="5486400" cy="414694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3067"/>
            <a:ext cx="2971800" cy="46077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53067"/>
            <a:ext cx="2971800" cy="460772"/>
          </a:xfrm>
          <a:prstGeom prst="rect">
            <a:avLst/>
          </a:prstGeom>
        </p:spPr>
        <p:txBody>
          <a:bodyPr vert="horz" lIns="91440" tIns="45720" rIns="91440" bIns="45720" rtlCol="0" anchor="b"/>
          <a:lstStyle>
            <a:lvl1pPr algn="r">
              <a:defRPr sz="1200"/>
            </a:lvl1pPr>
          </a:lstStyle>
          <a:p>
            <a:fld id="{0C3A48AB-A43E-40FF-BF39-19F3787E6844}" type="slidenum">
              <a:rPr lang="en-US" smtClean="0"/>
              <a:t>‹#›</a:t>
            </a:fld>
            <a:endParaRPr lang="en-US"/>
          </a:p>
        </p:txBody>
      </p:sp>
    </p:spTree>
    <p:extLst>
      <p:ext uri="{BB962C8B-B14F-4D97-AF65-F5344CB8AC3E}">
        <p14:creationId xmlns:p14="http://schemas.microsoft.com/office/powerpoint/2010/main" val="2608109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604317C-1983-4203-9516-5627890C632B}" type="slidenum">
              <a:rPr lang="en-US">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211145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3A48AB-A43E-40FF-BF39-19F3787E6844}" type="slidenum">
              <a:rPr lang="en-US" smtClean="0"/>
              <a:t>12</a:t>
            </a:fld>
            <a:endParaRPr lang="en-US"/>
          </a:p>
        </p:txBody>
      </p:sp>
    </p:spTree>
    <p:extLst>
      <p:ext uri="{BB962C8B-B14F-4D97-AF65-F5344CB8AC3E}">
        <p14:creationId xmlns:p14="http://schemas.microsoft.com/office/powerpoint/2010/main" val="1619822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three staff members on our team:  Linda Kelly, Coordinator, and  Todd Hopkins Science Coordinator located in Reno NV and Matt Germino, Research Ecologist in Boise ID.  Please contact them if you have needs or questions regarding the Great Basin LCC.  They are at great basin lcc.org</a:t>
            </a:r>
            <a:endParaRPr lang="en-US" dirty="0"/>
          </a:p>
        </p:txBody>
      </p:sp>
      <p:sp>
        <p:nvSpPr>
          <p:cNvPr id="4" name="Slide Number Placeholder 3"/>
          <p:cNvSpPr>
            <a:spLocks noGrp="1"/>
          </p:cNvSpPr>
          <p:nvPr>
            <p:ph type="sldNum" sz="quarter" idx="10"/>
          </p:nvPr>
        </p:nvSpPr>
        <p:spPr/>
        <p:txBody>
          <a:bodyPr/>
          <a:lstStyle/>
          <a:p>
            <a:fld id="{BB2C19DE-BF47-45E8-8135-BE1C8EBE6F4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381356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Recognized</a:t>
            </a:r>
            <a:r>
              <a:rPr lang="en-US" baseline="0" dirty="0" smtClean="0"/>
              <a:t> by John C. Fremont as an area of interior Drainage</a:t>
            </a:r>
          </a:p>
          <a:p>
            <a:endParaRPr lang="en-US" baseline="0" dirty="0" smtClean="0"/>
          </a:p>
          <a:p>
            <a:r>
              <a:rPr lang="en-US" baseline="0" dirty="0" smtClean="0"/>
              <a:t>145,546 square miles</a:t>
            </a:r>
            <a:br>
              <a:rPr lang="en-US" baseline="0" dirty="0" smtClean="0"/>
            </a:br>
            <a:endParaRPr lang="en-US" baseline="0" dirty="0" smtClean="0"/>
          </a:p>
          <a:p>
            <a:r>
              <a:rPr lang="en-US" baseline="0" dirty="0" smtClean="0"/>
              <a:t>Annual precipitation, generally 7-12 inches</a:t>
            </a:r>
          </a:p>
          <a:p>
            <a:endParaRPr lang="en-US" baseline="0" dirty="0" smtClean="0"/>
          </a:p>
          <a:p>
            <a:r>
              <a:rPr lang="en-US" baseline="0" dirty="0" smtClean="0"/>
              <a:t>Major cities, Reno, Boise and Salt Lake City</a:t>
            </a:r>
          </a:p>
          <a:p>
            <a:endParaRPr lang="en-US" baseline="0" dirty="0" smtClean="0"/>
          </a:p>
          <a:p>
            <a:r>
              <a:rPr lang="en-US" baseline="0" dirty="0" smtClean="0"/>
              <a:t>Located in 5 states:  eastern California, eastern Oregon, southern Idaho, Northern and Central Nevada </a:t>
            </a:r>
            <a:r>
              <a:rPr lang="en-US" baseline="0" smtClean="0"/>
              <a:t>and western </a:t>
            </a:r>
            <a:r>
              <a:rPr lang="en-US" baseline="0" dirty="0" smtClean="0"/>
              <a:t>Utah</a:t>
            </a:r>
            <a:endParaRPr lang="en-US" dirty="0"/>
          </a:p>
        </p:txBody>
      </p:sp>
      <p:sp>
        <p:nvSpPr>
          <p:cNvPr id="4" name="Slide Number Placeholder 3"/>
          <p:cNvSpPr>
            <a:spLocks noGrp="1"/>
          </p:cNvSpPr>
          <p:nvPr>
            <p:ph type="sldNum" sz="quarter" idx="10"/>
          </p:nvPr>
        </p:nvSpPr>
        <p:spPr/>
        <p:txBody>
          <a:bodyPr/>
          <a:lstStyle/>
          <a:p>
            <a:fld id="{E72476CB-D6CA-4238-96AF-CD77D21A6B9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257229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Mission</a:t>
            </a:r>
          </a:p>
          <a:p>
            <a:endParaRPr lang="en-US" dirty="0" smtClean="0"/>
          </a:p>
          <a:p>
            <a:r>
              <a:rPr lang="en-US" dirty="0" smtClean="0"/>
              <a:t>Provide leadership</a:t>
            </a:r>
            <a:r>
              <a:rPr lang="en-US" baseline="0" dirty="0" smtClean="0"/>
              <a:t> and a frame work linking science and management</a:t>
            </a:r>
          </a:p>
          <a:p>
            <a:endParaRPr lang="en-US" baseline="0" dirty="0" smtClean="0"/>
          </a:p>
          <a:p>
            <a:r>
              <a:rPr lang="en-US" baseline="0" dirty="0" smtClean="0"/>
              <a:t>Focus science and management actions including TEK</a:t>
            </a:r>
          </a:p>
          <a:p>
            <a:endParaRPr lang="en-US" baseline="0" dirty="0" smtClean="0"/>
          </a:p>
          <a:p>
            <a:r>
              <a:rPr lang="en-US" baseline="0" dirty="0" smtClean="0"/>
              <a:t>Enhance collaboration</a:t>
            </a:r>
          </a:p>
          <a:p>
            <a:endParaRPr lang="en-US" baseline="0" dirty="0" smtClean="0"/>
          </a:p>
          <a:p>
            <a:r>
              <a:rPr lang="en-US" baseline="0" dirty="0" smtClean="0"/>
              <a:t>Promote communication and education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72476CB-D6CA-4238-96AF-CD77D21A6B9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775987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endParaRPr lang="en-US" dirty="0" smtClean="0"/>
          </a:p>
          <a:p>
            <a:endParaRPr lang="en-US" dirty="0" smtClean="0"/>
          </a:p>
          <a:p>
            <a:r>
              <a:rPr lang="en-US" dirty="0" smtClean="0"/>
              <a:t>The cheat grass die-off</a:t>
            </a:r>
            <a:r>
              <a:rPr lang="en-US" baseline="0" dirty="0" smtClean="0"/>
              <a:t> </a:t>
            </a:r>
            <a:r>
              <a:rPr lang="en-US" dirty="0" smtClean="0"/>
              <a:t> was formally initiated in the summer of 2011.</a:t>
            </a:r>
            <a:r>
              <a:rPr lang="en-US" baseline="0" dirty="0" smtClean="0"/>
              <a:t>  </a:t>
            </a:r>
            <a:r>
              <a:rPr lang="en-US" dirty="0" smtClean="0"/>
              <a:t>The Phase I project was planned as a 3-year study with four principal components: die-off survey work, landscape ecology and remote sensing, exploratory screening of putative die-off causal agents, and experimental field seeding studies with cheatgrass and native restoration species. Data collection has been planned for the first two years, with analysis and manuscript preparation the third year, after currently available funds are expended. Each of these components could be expanded to the level originally proposed, or additional studies as appropriate could be performed, should additional funds be made available at any time. </a:t>
            </a:r>
          </a:p>
          <a:p>
            <a:endParaRPr lang="en-US" dirty="0" smtClean="0"/>
          </a:p>
          <a:p>
            <a:r>
              <a:rPr lang="en-US" dirty="0" smtClean="0"/>
              <a:t>Greater</a:t>
            </a:r>
            <a:r>
              <a:rPr lang="en-US" baseline="0" dirty="0" smtClean="0"/>
              <a:t> Sage Grouse habitat is within the Great Basin.  LCC coordination efforts include:  Inter-LCC collaboration effort between four LCCs:  Southern Rockies, Great Basin; Great Northern and Plains and Prairie.  LCC staff is working together to identify projects that assist in the long-term management of the species. </a:t>
            </a:r>
            <a:endParaRPr lang="en-US" dirty="0" smtClean="0"/>
          </a:p>
          <a:p>
            <a:r>
              <a:rPr lang="en-US" dirty="0" smtClean="0"/>
              <a:t>Bi-State Sage Grouse;</a:t>
            </a:r>
            <a:r>
              <a:rPr lang="en-US" baseline="0" dirty="0" smtClean="0"/>
              <a:t> Great Basin LCC facilitating integration of the LC MAP data portal.  </a:t>
            </a:r>
          </a:p>
          <a:p>
            <a:endParaRPr lang="en-US" baseline="0" dirty="0" smtClean="0"/>
          </a:p>
          <a:p>
            <a:r>
              <a:rPr lang="en-US" baseline="0" dirty="0" smtClean="0"/>
              <a:t>Great Basin LCC Science Coordinator Todd Hopkins has been working with interagency leadership on the state and federal levels.  Bi-State Sage grouse is a distinct population located near the eastern slope of the Sierra’s in  both California and Nevada.  Population from south to north extends from the Bishop, CA  area to Carson City, NV</a:t>
            </a:r>
            <a:endParaRPr lang="en-US" dirty="0"/>
          </a:p>
        </p:txBody>
      </p:sp>
      <p:sp>
        <p:nvSpPr>
          <p:cNvPr id="4" name="Slide Number Placeholder 3"/>
          <p:cNvSpPr>
            <a:spLocks noGrp="1"/>
          </p:cNvSpPr>
          <p:nvPr>
            <p:ph type="sldNum" sz="quarter" idx="10"/>
          </p:nvPr>
        </p:nvSpPr>
        <p:spPr/>
        <p:txBody>
          <a:bodyPr/>
          <a:lstStyle/>
          <a:p>
            <a:fld id="{E72476CB-D6CA-4238-96AF-CD77D21A6B9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588626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successful forum designed to include a webinar.  Over</a:t>
            </a:r>
            <a:r>
              <a:rPr lang="en-US" baseline="0" dirty="0" smtClean="0"/>
              <a:t> 65 in person 40 webinar in the spring and 80 in person and 40 on webinar in the fall.   We anticipate to hold these forums both spring and fall in the future and move them around the great basin.  </a:t>
            </a:r>
            <a:endParaRPr lang="en-US" dirty="0"/>
          </a:p>
        </p:txBody>
      </p:sp>
      <p:sp>
        <p:nvSpPr>
          <p:cNvPr id="4" name="Slide Number Placeholder 3"/>
          <p:cNvSpPr>
            <a:spLocks noGrp="1"/>
          </p:cNvSpPr>
          <p:nvPr>
            <p:ph type="sldNum" sz="quarter" idx="10"/>
          </p:nvPr>
        </p:nvSpPr>
        <p:spPr/>
        <p:txBody>
          <a:bodyPr/>
          <a:lstStyle/>
          <a:p>
            <a:fld id="{E72476CB-D6CA-4238-96AF-CD77D21A6B9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298850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Forum topics include:</a:t>
            </a:r>
          </a:p>
          <a:p>
            <a:r>
              <a:rPr lang="en-US" dirty="0" smtClean="0"/>
              <a:t>A recap of the summer and early fall climate conditions</a:t>
            </a:r>
          </a:p>
          <a:p>
            <a:endParaRPr lang="en-US" dirty="0" smtClean="0"/>
          </a:p>
          <a:p>
            <a:r>
              <a:rPr lang="en-US" dirty="0" smtClean="0"/>
              <a:t>Review of summer and early fall wildfire conditions</a:t>
            </a:r>
          </a:p>
          <a:p>
            <a:endParaRPr lang="en-US" dirty="0" smtClean="0"/>
          </a:p>
          <a:p>
            <a:r>
              <a:rPr lang="en-US" dirty="0" smtClean="0"/>
              <a:t>Hydro-climate effects on rangeland ecosystem soils</a:t>
            </a:r>
          </a:p>
          <a:p>
            <a:endParaRPr lang="en-US" dirty="0" smtClean="0"/>
          </a:p>
          <a:p>
            <a:r>
              <a:rPr lang="en-US" dirty="0" smtClean="0"/>
              <a:t>Current climate impacts on Great Basin Tribes</a:t>
            </a:r>
          </a:p>
          <a:p>
            <a:endParaRPr lang="en-US" dirty="0" smtClean="0"/>
          </a:p>
          <a:p>
            <a:r>
              <a:rPr lang="en-US" dirty="0" smtClean="0"/>
              <a:t>We even had the state of Nevada Veterinarian,</a:t>
            </a:r>
            <a:r>
              <a:rPr lang="en-US" baseline="0" dirty="0" smtClean="0"/>
              <a:t> </a:t>
            </a:r>
            <a:r>
              <a:rPr lang="en-US" baseline="0" dirty="0" err="1" smtClean="0"/>
              <a:t>Peri</a:t>
            </a:r>
            <a:r>
              <a:rPr lang="en-US" baseline="0" dirty="0" smtClean="0"/>
              <a:t> Wolff, give us a presentation on the effects of current climate conditions on wildlife in the great basin at our first forum </a:t>
            </a:r>
          </a:p>
          <a:p>
            <a:endParaRPr lang="en-US" baseline="0" dirty="0" smtClean="0"/>
          </a:p>
          <a:p>
            <a:r>
              <a:rPr lang="en-US" baseline="0" dirty="0" smtClean="0"/>
              <a:t>Our aim is to tailor these forums to our communities, and make the relevant and topical for the audience.  </a:t>
            </a:r>
            <a:endParaRPr lang="en-US" dirty="0" smtClean="0"/>
          </a:p>
          <a:p>
            <a:endParaRPr lang="en-US" dirty="0"/>
          </a:p>
        </p:txBody>
      </p:sp>
      <p:sp>
        <p:nvSpPr>
          <p:cNvPr id="4" name="Slide Number Placeholder 3"/>
          <p:cNvSpPr>
            <a:spLocks noGrp="1"/>
          </p:cNvSpPr>
          <p:nvPr>
            <p:ph type="sldNum" sz="quarter" idx="10"/>
          </p:nvPr>
        </p:nvSpPr>
        <p:spPr/>
        <p:txBody>
          <a:bodyPr/>
          <a:lstStyle/>
          <a:p>
            <a:fld id="{0C3A48AB-A43E-40FF-BF39-19F3787E6844}" type="slidenum">
              <a:rPr lang="en-US" smtClean="0"/>
              <a:t>6</a:t>
            </a:fld>
            <a:endParaRPr lang="en-US"/>
          </a:p>
        </p:txBody>
      </p:sp>
    </p:spTree>
    <p:extLst>
      <p:ext uri="{BB962C8B-B14F-4D97-AF65-F5344CB8AC3E}">
        <p14:creationId xmlns:p14="http://schemas.microsoft.com/office/powerpoint/2010/main" val="409983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3A48AB-A43E-40FF-BF39-19F3787E6844}" type="slidenum">
              <a:rPr lang="en-US" smtClean="0"/>
              <a:t>7</a:t>
            </a:fld>
            <a:endParaRPr lang="en-US"/>
          </a:p>
        </p:txBody>
      </p:sp>
    </p:spTree>
    <p:extLst>
      <p:ext uri="{BB962C8B-B14F-4D97-AF65-F5344CB8AC3E}">
        <p14:creationId xmlns:p14="http://schemas.microsoft.com/office/powerpoint/2010/main" val="2793615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3A48AB-A43E-40FF-BF39-19F3787E6844}" type="slidenum">
              <a:rPr lang="en-US" smtClean="0"/>
              <a:t>9</a:t>
            </a:fld>
            <a:endParaRPr lang="en-US"/>
          </a:p>
        </p:txBody>
      </p:sp>
    </p:spTree>
    <p:extLst>
      <p:ext uri="{BB962C8B-B14F-4D97-AF65-F5344CB8AC3E}">
        <p14:creationId xmlns:p14="http://schemas.microsoft.com/office/powerpoint/2010/main" val="3009017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3A48AB-A43E-40FF-BF39-19F3787E6844}" type="slidenum">
              <a:rPr lang="en-US" smtClean="0"/>
              <a:t>11</a:t>
            </a:fld>
            <a:endParaRPr lang="en-US"/>
          </a:p>
        </p:txBody>
      </p:sp>
    </p:spTree>
    <p:extLst>
      <p:ext uri="{BB962C8B-B14F-4D97-AF65-F5344CB8AC3E}">
        <p14:creationId xmlns:p14="http://schemas.microsoft.com/office/powerpoint/2010/main" val="3142300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defRPr/>
            </a:pPr>
            <a:fld id="{A68FE23F-C707-4FC3-8E9F-D987CCB7B354}" type="datetime1">
              <a:rPr lang="en-US" smtClean="0">
                <a:solidFill>
                  <a:prstClr val="white">
                    <a:tint val="75000"/>
                  </a:prstClr>
                </a:solidFill>
              </a:rPr>
              <a:pPr>
                <a:defRPr/>
              </a:pPr>
              <a:t>12/11/2013</a:t>
            </a:fld>
            <a:endParaRPr lang="en-US">
              <a:solidFill>
                <a:prstClr val="white">
                  <a:tint val="75000"/>
                </a:prstClr>
              </a:solidFill>
            </a:endParaRPr>
          </a:p>
        </p:txBody>
      </p:sp>
      <p:sp>
        <p:nvSpPr>
          <p:cNvPr id="17" name="Footer Placeholder 16"/>
          <p:cNvSpPr>
            <a:spLocks noGrp="1"/>
          </p:cNvSpPr>
          <p:nvPr>
            <p:ph type="ftr" sz="quarter" idx="11"/>
          </p:nvPr>
        </p:nvSpPr>
        <p:spPr/>
        <p:txBody>
          <a:bodyPr/>
          <a:lstStyle/>
          <a:p>
            <a:pPr>
              <a:defRPr/>
            </a:pPr>
            <a:endParaRPr lang="en-US">
              <a:solidFill>
                <a:prstClr val="white">
                  <a:tint val="75000"/>
                </a:prstClr>
              </a:solidFill>
            </a:endParaRPr>
          </a:p>
        </p:txBody>
      </p:sp>
      <p:sp>
        <p:nvSpPr>
          <p:cNvPr id="29" name="Slide Number Placeholder 28"/>
          <p:cNvSpPr>
            <a:spLocks noGrp="1"/>
          </p:cNvSpPr>
          <p:nvPr>
            <p:ph type="sldNum" sz="quarter" idx="12"/>
          </p:nvPr>
        </p:nvSpPr>
        <p:spPr/>
        <p:txBody>
          <a:bodyPr/>
          <a:lstStyle/>
          <a:p>
            <a:pPr>
              <a:defRPr/>
            </a:pPr>
            <a:fld id="{E7D7A409-B70E-41AE-AE87-6AC352955FB2}" type="slidenum">
              <a:rPr lang="en-US" smtClean="0">
                <a:solidFill>
                  <a:prstClr val="white">
                    <a:tint val="75000"/>
                  </a:prstClr>
                </a:solidFill>
              </a:rPr>
              <a:pPr>
                <a:defRPr/>
              </a:pPr>
              <a:t>‹#›</a:t>
            </a:fld>
            <a:endParaRPr lang="en-US">
              <a:solidFill>
                <a:prstClr val="white">
                  <a:tint val="75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4106474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20509E28-4D98-4871-9666-05BC432BE5CA}" type="datetime1">
              <a:rPr lang="en-US" smtClean="0">
                <a:solidFill>
                  <a:prstClr val="white">
                    <a:tint val="75000"/>
                  </a:prstClr>
                </a:solidFill>
              </a:rPr>
              <a:pPr>
                <a:defRPr/>
              </a:pPr>
              <a:t>12/11/2013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B9DB59B5-449D-441A-993E-34694DF9CC97}"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33491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AF5210A-9864-4BC6-89ED-833ACDC5B186}" type="datetime1">
              <a:rPr lang="en-US" smtClean="0">
                <a:solidFill>
                  <a:prstClr val="white">
                    <a:tint val="75000"/>
                  </a:prstClr>
                </a:solidFill>
              </a:rPr>
              <a:pPr>
                <a:defRPr/>
              </a:pPr>
              <a:t>12/11/2013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0D40D52F-3768-41C1-A945-99861B03E814}"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417475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defRPr/>
            </a:pPr>
            <a:fld id="{A68FE23F-C707-4FC3-8E9F-D987CCB7B354}" type="datetime1">
              <a:rPr lang="en-US" smtClean="0">
                <a:solidFill>
                  <a:prstClr val="white">
                    <a:tint val="75000"/>
                  </a:prstClr>
                </a:solidFill>
              </a:rPr>
              <a:pPr>
                <a:defRPr/>
              </a:pPr>
              <a:t>12/11/2013</a:t>
            </a:fld>
            <a:endParaRPr lang="en-US">
              <a:solidFill>
                <a:prstClr val="white">
                  <a:tint val="75000"/>
                </a:prstClr>
              </a:solidFill>
            </a:endParaRPr>
          </a:p>
        </p:txBody>
      </p:sp>
      <p:sp>
        <p:nvSpPr>
          <p:cNvPr id="17" name="Footer Placeholder 16"/>
          <p:cNvSpPr>
            <a:spLocks noGrp="1"/>
          </p:cNvSpPr>
          <p:nvPr>
            <p:ph type="ftr" sz="quarter" idx="11"/>
          </p:nvPr>
        </p:nvSpPr>
        <p:spPr/>
        <p:txBody>
          <a:bodyPr/>
          <a:lstStyle/>
          <a:p>
            <a:pPr>
              <a:defRPr/>
            </a:pPr>
            <a:endParaRPr lang="en-US">
              <a:solidFill>
                <a:prstClr val="white">
                  <a:tint val="75000"/>
                </a:prstClr>
              </a:solidFill>
            </a:endParaRPr>
          </a:p>
        </p:txBody>
      </p:sp>
      <p:sp>
        <p:nvSpPr>
          <p:cNvPr id="29" name="Slide Number Placeholder 28"/>
          <p:cNvSpPr>
            <a:spLocks noGrp="1"/>
          </p:cNvSpPr>
          <p:nvPr>
            <p:ph type="sldNum" sz="quarter" idx="12"/>
          </p:nvPr>
        </p:nvSpPr>
        <p:spPr/>
        <p:txBody>
          <a:bodyPr/>
          <a:lstStyle/>
          <a:p>
            <a:pPr>
              <a:defRPr/>
            </a:pPr>
            <a:fld id="{E7D7A409-B70E-41AE-AE87-6AC352955FB2}" type="slidenum">
              <a:rPr lang="en-US" smtClean="0">
                <a:solidFill>
                  <a:prstClr val="white">
                    <a:tint val="75000"/>
                  </a:prstClr>
                </a:solidFill>
              </a:rPr>
              <a:pPr>
                <a:defRPr/>
              </a:pPr>
              <a:t>‹#›</a:t>
            </a:fld>
            <a:endParaRPr lang="en-US">
              <a:solidFill>
                <a:prstClr val="white">
                  <a:tint val="75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4208131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AC3BE617-83F7-4289-9942-5DBE6A46F4B3}" type="datetime1">
              <a:rPr lang="en-US" smtClean="0">
                <a:solidFill>
                  <a:prstClr val="white">
                    <a:tint val="75000"/>
                  </a:prstClr>
                </a:solidFill>
              </a:rPr>
              <a:pPr>
                <a:defRPr/>
              </a:pPr>
              <a:t>12/11/2013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14EDBAD8-56FE-4880-8600-7FE958C35E4C}"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735372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5C792114-4D58-4860-BBDA-DFCA846A8748}" type="datetime1">
              <a:rPr lang="en-US" smtClean="0">
                <a:solidFill>
                  <a:prstClr val="white">
                    <a:tint val="75000"/>
                  </a:prstClr>
                </a:solidFill>
              </a:rPr>
              <a:pPr>
                <a:defRPr/>
              </a:pPr>
              <a:t>12/11/2013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pPr>
              <a:defRPr/>
            </a:pPr>
            <a:fld id="{EA283DB5-4509-4A79-850F-8F082D52914B}"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57833219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375C1043-41C3-4D9A-893D-E9F66F503055}" type="datetime1">
              <a:rPr lang="en-US" smtClean="0">
                <a:solidFill>
                  <a:prstClr val="white">
                    <a:tint val="75000"/>
                  </a:prstClr>
                </a:solidFill>
              </a:rPr>
              <a:pPr>
                <a:defRPr/>
              </a:pPr>
              <a:t>12/11/2013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2BEF6102-D0E0-40E5-9E3D-C715907A37DC}"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657528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FF5AF3B7-73DE-4255-959C-50AAA0C93CBC}" type="datetime1">
              <a:rPr lang="en-US" smtClean="0">
                <a:solidFill>
                  <a:prstClr val="white">
                    <a:tint val="75000"/>
                  </a:prstClr>
                </a:solidFill>
              </a:rPr>
              <a:pPr>
                <a:defRPr/>
              </a:pPr>
              <a:t>12/11/2013</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pPr>
              <a:defRPr/>
            </a:pPr>
            <a:fld id="{4ACB0B48-594E-4E06-AAFB-DCC26E78760A}"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147965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60F58E93-744C-49A0-BA0A-B63251E47D66}" type="datetime1">
              <a:rPr lang="en-US" smtClean="0">
                <a:solidFill>
                  <a:prstClr val="white">
                    <a:tint val="75000"/>
                  </a:prstClr>
                </a:solidFill>
              </a:rPr>
              <a:pPr>
                <a:defRPr/>
              </a:pPr>
              <a:t>12/11/2013</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E028684B-C21E-44EF-BFFE-4563479938EB}"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156341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A7A3E3D-1883-4244-B888-E3B4C393F78E}" type="datetime1">
              <a:rPr lang="en-US" smtClean="0">
                <a:solidFill>
                  <a:prstClr val="white">
                    <a:tint val="75000"/>
                  </a:prstClr>
                </a:solidFill>
              </a:rPr>
              <a:pPr>
                <a:defRPr/>
              </a:pPr>
              <a:t>12/11/2013</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pPr>
              <a:defRPr/>
            </a:pPr>
            <a:fld id="{7622B4A3-59BD-456F-BF21-2CBF8AD9AB16}"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512282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2B56D955-5292-490D-ACDE-5A0702521ADA}" type="datetime1">
              <a:rPr lang="en-US" smtClean="0">
                <a:solidFill>
                  <a:prstClr val="white">
                    <a:tint val="75000"/>
                  </a:prstClr>
                </a:solidFill>
              </a:rPr>
              <a:pPr>
                <a:defRPr/>
              </a:pPr>
              <a:t>12/11/2013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707A00F5-7DCA-428C-A1D7-939044E88E04}"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363607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AC3BE617-83F7-4289-9942-5DBE6A46F4B3}" type="datetime1">
              <a:rPr lang="en-US" smtClean="0">
                <a:solidFill>
                  <a:prstClr val="white">
                    <a:tint val="75000"/>
                  </a:prstClr>
                </a:solidFill>
              </a:rPr>
              <a:pPr>
                <a:defRPr/>
              </a:pPr>
              <a:t>12/11/2013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14EDBAD8-56FE-4880-8600-7FE958C35E4C}"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71059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60EBB6CC-4AF2-4632-B619-000A12FCDEA3}" type="datetime1">
              <a:rPr lang="en-US" smtClean="0">
                <a:solidFill>
                  <a:prstClr val="white">
                    <a:tint val="75000"/>
                  </a:prstClr>
                </a:solidFill>
              </a:rPr>
              <a:pPr>
                <a:defRPr/>
              </a:pPr>
              <a:t>12/11/2013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5EB53F97-F1C1-48E7-A806-B9F56715C3F6}"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825499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20509E28-4D98-4871-9666-05BC432BE5CA}" type="datetime1">
              <a:rPr lang="en-US" smtClean="0">
                <a:solidFill>
                  <a:prstClr val="white">
                    <a:tint val="75000"/>
                  </a:prstClr>
                </a:solidFill>
              </a:rPr>
              <a:pPr>
                <a:defRPr/>
              </a:pPr>
              <a:t>12/11/2013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B9DB59B5-449D-441A-993E-34694DF9CC97}"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4130427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AF5210A-9864-4BC6-89ED-833ACDC5B186}" type="datetime1">
              <a:rPr lang="en-US" smtClean="0">
                <a:solidFill>
                  <a:prstClr val="white">
                    <a:tint val="75000"/>
                  </a:prstClr>
                </a:solidFill>
              </a:rPr>
              <a:pPr>
                <a:defRPr/>
              </a:pPr>
              <a:t>12/11/2013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0D40D52F-3768-41C1-A945-99861B03E814}"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259245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defRPr/>
            </a:pPr>
            <a:fld id="{A68FE23F-C707-4FC3-8E9F-D987CCB7B354}" type="datetime1">
              <a:rPr lang="en-US" smtClean="0">
                <a:solidFill>
                  <a:prstClr val="white">
                    <a:tint val="75000"/>
                  </a:prstClr>
                </a:solidFill>
              </a:rPr>
              <a:pPr>
                <a:defRPr/>
              </a:pPr>
              <a:t>12/11/2013</a:t>
            </a:fld>
            <a:endParaRPr lang="en-US">
              <a:solidFill>
                <a:prstClr val="white">
                  <a:tint val="75000"/>
                </a:prstClr>
              </a:solidFill>
            </a:endParaRPr>
          </a:p>
        </p:txBody>
      </p:sp>
      <p:sp>
        <p:nvSpPr>
          <p:cNvPr id="17" name="Footer Placeholder 16"/>
          <p:cNvSpPr>
            <a:spLocks noGrp="1"/>
          </p:cNvSpPr>
          <p:nvPr>
            <p:ph type="ftr" sz="quarter" idx="11"/>
          </p:nvPr>
        </p:nvSpPr>
        <p:spPr/>
        <p:txBody>
          <a:bodyPr/>
          <a:lstStyle/>
          <a:p>
            <a:pPr>
              <a:defRPr/>
            </a:pPr>
            <a:endParaRPr lang="en-US">
              <a:solidFill>
                <a:prstClr val="white">
                  <a:tint val="75000"/>
                </a:prstClr>
              </a:solidFill>
            </a:endParaRPr>
          </a:p>
        </p:txBody>
      </p:sp>
      <p:sp>
        <p:nvSpPr>
          <p:cNvPr id="29" name="Slide Number Placeholder 28"/>
          <p:cNvSpPr>
            <a:spLocks noGrp="1"/>
          </p:cNvSpPr>
          <p:nvPr>
            <p:ph type="sldNum" sz="quarter" idx="12"/>
          </p:nvPr>
        </p:nvSpPr>
        <p:spPr/>
        <p:txBody>
          <a:bodyPr/>
          <a:lstStyle/>
          <a:p>
            <a:pPr>
              <a:defRPr/>
            </a:pPr>
            <a:fld id="{E7D7A409-B70E-41AE-AE87-6AC352955FB2}" type="slidenum">
              <a:rPr lang="en-US" smtClean="0">
                <a:solidFill>
                  <a:prstClr val="white">
                    <a:tint val="75000"/>
                  </a:prstClr>
                </a:solidFill>
              </a:rPr>
              <a:pPr>
                <a:defRPr/>
              </a:pPr>
              <a:t>‹#›</a:t>
            </a:fld>
            <a:endParaRPr lang="en-US">
              <a:solidFill>
                <a:prstClr val="white">
                  <a:tint val="75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81059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AC3BE617-83F7-4289-9942-5DBE6A46F4B3}" type="datetime1">
              <a:rPr lang="en-US" smtClean="0">
                <a:solidFill>
                  <a:prstClr val="white">
                    <a:tint val="75000"/>
                  </a:prstClr>
                </a:solidFill>
              </a:rPr>
              <a:pPr>
                <a:defRPr/>
              </a:pPr>
              <a:t>12/11/2013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14EDBAD8-56FE-4880-8600-7FE958C35E4C}"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098057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5C792114-4D58-4860-BBDA-DFCA846A8748}" type="datetime1">
              <a:rPr lang="en-US" smtClean="0">
                <a:solidFill>
                  <a:prstClr val="white">
                    <a:tint val="75000"/>
                  </a:prstClr>
                </a:solidFill>
              </a:rPr>
              <a:pPr>
                <a:defRPr/>
              </a:pPr>
              <a:t>12/11/2013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pPr>
              <a:defRPr/>
            </a:pPr>
            <a:fld id="{EA283DB5-4509-4A79-850F-8F082D52914B}"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447032833"/>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375C1043-41C3-4D9A-893D-E9F66F503055}" type="datetime1">
              <a:rPr lang="en-US" smtClean="0">
                <a:solidFill>
                  <a:prstClr val="white">
                    <a:tint val="75000"/>
                  </a:prstClr>
                </a:solidFill>
              </a:rPr>
              <a:pPr>
                <a:defRPr/>
              </a:pPr>
              <a:t>12/11/2013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2BEF6102-D0E0-40E5-9E3D-C715907A37DC}"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42752037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FF5AF3B7-73DE-4255-959C-50AAA0C93CBC}" type="datetime1">
              <a:rPr lang="en-US" smtClean="0">
                <a:solidFill>
                  <a:prstClr val="white">
                    <a:tint val="75000"/>
                  </a:prstClr>
                </a:solidFill>
              </a:rPr>
              <a:pPr>
                <a:defRPr/>
              </a:pPr>
              <a:t>12/11/2013</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pPr>
              <a:defRPr/>
            </a:pPr>
            <a:fld id="{4ACB0B48-594E-4E06-AAFB-DCC26E78760A}"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6206600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60F58E93-744C-49A0-BA0A-B63251E47D66}" type="datetime1">
              <a:rPr lang="en-US" smtClean="0">
                <a:solidFill>
                  <a:prstClr val="white">
                    <a:tint val="75000"/>
                  </a:prstClr>
                </a:solidFill>
              </a:rPr>
              <a:pPr>
                <a:defRPr/>
              </a:pPr>
              <a:t>12/11/2013</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E028684B-C21E-44EF-BFFE-4563479938EB}"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640153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A7A3E3D-1883-4244-B888-E3B4C393F78E}" type="datetime1">
              <a:rPr lang="en-US" smtClean="0">
                <a:solidFill>
                  <a:prstClr val="white">
                    <a:tint val="75000"/>
                  </a:prstClr>
                </a:solidFill>
              </a:rPr>
              <a:pPr>
                <a:defRPr/>
              </a:pPr>
              <a:t>12/11/2013</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pPr>
              <a:defRPr/>
            </a:pPr>
            <a:fld id="{7622B4A3-59BD-456F-BF21-2CBF8AD9AB16}"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558576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5C792114-4D58-4860-BBDA-DFCA846A8748}" type="datetime1">
              <a:rPr lang="en-US" smtClean="0">
                <a:solidFill>
                  <a:prstClr val="white">
                    <a:tint val="75000"/>
                  </a:prstClr>
                </a:solidFill>
              </a:rPr>
              <a:pPr>
                <a:defRPr/>
              </a:pPr>
              <a:t>12/11/2013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pPr>
              <a:defRPr/>
            </a:pPr>
            <a:fld id="{EA283DB5-4509-4A79-850F-8F082D52914B}"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079596194"/>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2B56D955-5292-490D-ACDE-5A0702521ADA}" type="datetime1">
              <a:rPr lang="en-US" smtClean="0">
                <a:solidFill>
                  <a:prstClr val="white">
                    <a:tint val="75000"/>
                  </a:prstClr>
                </a:solidFill>
              </a:rPr>
              <a:pPr>
                <a:defRPr/>
              </a:pPr>
              <a:t>12/11/2013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707A00F5-7DCA-428C-A1D7-939044E88E04}"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9565404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60EBB6CC-4AF2-4632-B619-000A12FCDEA3}" type="datetime1">
              <a:rPr lang="en-US" smtClean="0">
                <a:solidFill>
                  <a:prstClr val="white">
                    <a:tint val="75000"/>
                  </a:prstClr>
                </a:solidFill>
              </a:rPr>
              <a:pPr>
                <a:defRPr/>
              </a:pPr>
              <a:t>12/11/2013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5EB53F97-F1C1-48E7-A806-B9F56715C3F6}"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7845905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20509E28-4D98-4871-9666-05BC432BE5CA}" type="datetime1">
              <a:rPr lang="en-US" smtClean="0">
                <a:solidFill>
                  <a:prstClr val="white">
                    <a:tint val="75000"/>
                  </a:prstClr>
                </a:solidFill>
              </a:rPr>
              <a:pPr>
                <a:defRPr/>
              </a:pPr>
              <a:t>12/11/2013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B9DB59B5-449D-441A-993E-34694DF9CC97}"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8894783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AF5210A-9864-4BC6-89ED-833ACDC5B186}" type="datetime1">
              <a:rPr lang="en-US" smtClean="0">
                <a:solidFill>
                  <a:prstClr val="white">
                    <a:tint val="75000"/>
                  </a:prstClr>
                </a:solidFill>
              </a:rPr>
              <a:pPr>
                <a:defRPr/>
              </a:pPr>
              <a:t>12/11/2013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0D40D52F-3768-41C1-A945-99861B03E814}"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7627676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defRPr/>
            </a:pPr>
            <a:fld id="{A68FE23F-C707-4FC3-8E9F-D987CCB7B354}" type="datetime1">
              <a:rPr lang="en-US" smtClean="0">
                <a:solidFill>
                  <a:prstClr val="white">
                    <a:tint val="75000"/>
                  </a:prstClr>
                </a:solidFill>
              </a:rPr>
              <a:pPr>
                <a:defRPr/>
              </a:pPr>
              <a:t>12/11/2013</a:t>
            </a:fld>
            <a:endParaRPr lang="en-US">
              <a:solidFill>
                <a:prstClr val="white">
                  <a:tint val="75000"/>
                </a:prstClr>
              </a:solidFill>
            </a:endParaRPr>
          </a:p>
        </p:txBody>
      </p:sp>
      <p:sp>
        <p:nvSpPr>
          <p:cNvPr id="17" name="Footer Placeholder 16"/>
          <p:cNvSpPr>
            <a:spLocks noGrp="1"/>
          </p:cNvSpPr>
          <p:nvPr>
            <p:ph type="ftr" sz="quarter" idx="11"/>
          </p:nvPr>
        </p:nvSpPr>
        <p:spPr/>
        <p:txBody>
          <a:bodyPr/>
          <a:lstStyle/>
          <a:p>
            <a:pPr>
              <a:defRPr/>
            </a:pPr>
            <a:endParaRPr lang="en-US">
              <a:solidFill>
                <a:prstClr val="white">
                  <a:tint val="75000"/>
                </a:prstClr>
              </a:solidFill>
            </a:endParaRPr>
          </a:p>
        </p:txBody>
      </p:sp>
      <p:sp>
        <p:nvSpPr>
          <p:cNvPr id="29" name="Slide Number Placeholder 28"/>
          <p:cNvSpPr>
            <a:spLocks noGrp="1"/>
          </p:cNvSpPr>
          <p:nvPr>
            <p:ph type="sldNum" sz="quarter" idx="12"/>
          </p:nvPr>
        </p:nvSpPr>
        <p:spPr/>
        <p:txBody>
          <a:bodyPr/>
          <a:lstStyle/>
          <a:p>
            <a:pPr>
              <a:defRPr/>
            </a:pPr>
            <a:fld id="{E7D7A409-B70E-41AE-AE87-6AC352955FB2}" type="slidenum">
              <a:rPr lang="en-US" smtClean="0">
                <a:solidFill>
                  <a:prstClr val="white">
                    <a:tint val="75000"/>
                  </a:prstClr>
                </a:solidFill>
              </a:rPr>
              <a:pPr>
                <a:defRPr/>
              </a:pPr>
              <a:t>‹#›</a:t>
            </a:fld>
            <a:endParaRPr lang="en-US">
              <a:solidFill>
                <a:prstClr val="white">
                  <a:tint val="75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8043297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AC3BE617-83F7-4289-9942-5DBE6A46F4B3}" type="datetime1">
              <a:rPr lang="en-US" smtClean="0">
                <a:solidFill>
                  <a:prstClr val="white">
                    <a:tint val="75000"/>
                  </a:prstClr>
                </a:solidFill>
              </a:rPr>
              <a:pPr>
                <a:defRPr/>
              </a:pPr>
              <a:t>12/11/2013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14EDBAD8-56FE-4880-8600-7FE958C35E4C}"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41787731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5C792114-4D58-4860-BBDA-DFCA846A8748}" type="datetime1">
              <a:rPr lang="en-US" smtClean="0">
                <a:solidFill>
                  <a:prstClr val="white">
                    <a:tint val="75000"/>
                  </a:prstClr>
                </a:solidFill>
              </a:rPr>
              <a:pPr>
                <a:defRPr/>
              </a:pPr>
              <a:t>12/11/2013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pPr>
              <a:defRPr/>
            </a:pPr>
            <a:fld id="{EA283DB5-4509-4A79-850F-8F082D52914B}"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052788456"/>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375C1043-41C3-4D9A-893D-E9F66F503055}" type="datetime1">
              <a:rPr lang="en-US" smtClean="0">
                <a:solidFill>
                  <a:prstClr val="white">
                    <a:tint val="75000"/>
                  </a:prstClr>
                </a:solidFill>
              </a:rPr>
              <a:pPr>
                <a:defRPr/>
              </a:pPr>
              <a:t>12/11/2013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2BEF6102-D0E0-40E5-9E3D-C715907A37DC}"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1329471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FF5AF3B7-73DE-4255-959C-50AAA0C93CBC}" type="datetime1">
              <a:rPr lang="en-US" smtClean="0">
                <a:solidFill>
                  <a:prstClr val="white">
                    <a:tint val="75000"/>
                  </a:prstClr>
                </a:solidFill>
              </a:rPr>
              <a:pPr>
                <a:defRPr/>
              </a:pPr>
              <a:t>12/11/2013</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pPr>
              <a:defRPr/>
            </a:pPr>
            <a:fld id="{4ACB0B48-594E-4E06-AAFB-DCC26E78760A}"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42373831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60F58E93-744C-49A0-BA0A-B63251E47D66}" type="datetime1">
              <a:rPr lang="en-US" smtClean="0">
                <a:solidFill>
                  <a:prstClr val="white">
                    <a:tint val="75000"/>
                  </a:prstClr>
                </a:solidFill>
              </a:rPr>
              <a:pPr>
                <a:defRPr/>
              </a:pPr>
              <a:t>12/11/2013</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E028684B-C21E-44EF-BFFE-4563479938EB}"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436854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375C1043-41C3-4D9A-893D-E9F66F503055}" type="datetime1">
              <a:rPr lang="en-US" smtClean="0">
                <a:solidFill>
                  <a:prstClr val="white">
                    <a:tint val="75000"/>
                  </a:prstClr>
                </a:solidFill>
              </a:rPr>
              <a:pPr>
                <a:defRPr/>
              </a:pPr>
              <a:t>12/11/2013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2BEF6102-D0E0-40E5-9E3D-C715907A37DC}"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6793743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A7A3E3D-1883-4244-B888-E3B4C393F78E}" type="datetime1">
              <a:rPr lang="en-US" smtClean="0">
                <a:solidFill>
                  <a:prstClr val="white">
                    <a:tint val="75000"/>
                  </a:prstClr>
                </a:solidFill>
              </a:rPr>
              <a:pPr>
                <a:defRPr/>
              </a:pPr>
              <a:t>12/11/2013</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pPr>
              <a:defRPr/>
            </a:pPr>
            <a:fld id="{7622B4A3-59BD-456F-BF21-2CBF8AD9AB16}"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9858759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2B56D955-5292-490D-ACDE-5A0702521ADA}" type="datetime1">
              <a:rPr lang="en-US" smtClean="0">
                <a:solidFill>
                  <a:prstClr val="white">
                    <a:tint val="75000"/>
                  </a:prstClr>
                </a:solidFill>
              </a:rPr>
              <a:pPr>
                <a:defRPr/>
              </a:pPr>
              <a:t>12/11/2013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707A00F5-7DCA-428C-A1D7-939044E88E04}"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40964099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60EBB6CC-4AF2-4632-B619-000A12FCDEA3}" type="datetime1">
              <a:rPr lang="en-US" smtClean="0">
                <a:solidFill>
                  <a:prstClr val="white">
                    <a:tint val="75000"/>
                  </a:prstClr>
                </a:solidFill>
              </a:rPr>
              <a:pPr>
                <a:defRPr/>
              </a:pPr>
              <a:t>12/11/2013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5EB53F97-F1C1-48E7-A806-B9F56715C3F6}"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2611885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20509E28-4D98-4871-9666-05BC432BE5CA}" type="datetime1">
              <a:rPr lang="en-US" smtClean="0">
                <a:solidFill>
                  <a:prstClr val="white">
                    <a:tint val="75000"/>
                  </a:prstClr>
                </a:solidFill>
              </a:rPr>
              <a:pPr>
                <a:defRPr/>
              </a:pPr>
              <a:t>12/11/2013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B9DB59B5-449D-441A-993E-34694DF9CC97}"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35163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AF5210A-9864-4BC6-89ED-833ACDC5B186}" type="datetime1">
              <a:rPr lang="en-US" smtClean="0">
                <a:solidFill>
                  <a:prstClr val="white">
                    <a:tint val="75000"/>
                  </a:prstClr>
                </a:solidFill>
              </a:rPr>
              <a:pPr>
                <a:defRPr/>
              </a:pPr>
              <a:t>12/11/2013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0D40D52F-3768-41C1-A945-99861B03E814}"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343739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FF5AF3B7-73DE-4255-959C-50AAA0C93CBC}" type="datetime1">
              <a:rPr lang="en-US" smtClean="0">
                <a:solidFill>
                  <a:prstClr val="white">
                    <a:tint val="75000"/>
                  </a:prstClr>
                </a:solidFill>
              </a:rPr>
              <a:pPr>
                <a:defRPr/>
              </a:pPr>
              <a:t>12/11/2013</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pPr>
              <a:defRPr/>
            </a:pPr>
            <a:fld id="{4ACB0B48-594E-4E06-AAFB-DCC26E78760A}"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648827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60F58E93-744C-49A0-BA0A-B63251E47D66}" type="datetime1">
              <a:rPr lang="en-US" smtClean="0">
                <a:solidFill>
                  <a:prstClr val="white">
                    <a:tint val="75000"/>
                  </a:prstClr>
                </a:solidFill>
              </a:rPr>
              <a:pPr>
                <a:defRPr/>
              </a:pPr>
              <a:t>12/11/2013</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E028684B-C21E-44EF-BFFE-4563479938EB}"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86637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A7A3E3D-1883-4244-B888-E3B4C393F78E}" type="datetime1">
              <a:rPr lang="en-US" smtClean="0">
                <a:solidFill>
                  <a:prstClr val="white">
                    <a:tint val="75000"/>
                  </a:prstClr>
                </a:solidFill>
              </a:rPr>
              <a:pPr>
                <a:defRPr/>
              </a:pPr>
              <a:t>12/11/2013</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pPr>
              <a:defRPr/>
            </a:pPr>
            <a:fld id="{7622B4A3-59BD-456F-BF21-2CBF8AD9AB16}"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48864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2B56D955-5292-490D-ACDE-5A0702521ADA}" type="datetime1">
              <a:rPr lang="en-US" smtClean="0">
                <a:solidFill>
                  <a:prstClr val="white">
                    <a:tint val="75000"/>
                  </a:prstClr>
                </a:solidFill>
              </a:rPr>
              <a:pPr>
                <a:defRPr/>
              </a:pPr>
              <a:t>12/11/2013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707A00F5-7DCA-428C-A1D7-939044E88E04}"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749754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60EBB6CC-4AF2-4632-B619-000A12FCDEA3}" type="datetime1">
              <a:rPr lang="en-US" smtClean="0">
                <a:solidFill>
                  <a:prstClr val="white">
                    <a:tint val="75000"/>
                  </a:prstClr>
                </a:solidFill>
              </a:rPr>
              <a:pPr>
                <a:defRPr/>
              </a:pPr>
              <a:t>12/11/2013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5EB53F97-F1C1-48E7-A806-B9F56715C3F6}"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591796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5000"/>
            <a:duotone>
              <a:schemeClr val="bg2">
                <a:shade val="3000"/>
                <a:satMod val="110000"/>
              </a:schemeClr>
              <a:schemeClr val="bg2">
                <a:tint val="60000"/>
                <a:satMod val="425000"/>
              </a:schemeClr>
            </a:duotone>
            <a:lum/>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fontAlgn="base">
              <a:spcBef>
                <a:spcPct val="0"/>
              </a:spcBef>
              <a:spcAft>
                <a:spcPct val="0"/>
              </a:spcAft>
              <a:defRPr/>
            </a:pPr>
            <a:fld id="{02F2C97C-6067-4763-AB16-76C1F845F8C8}" type="datetime1">
              <a:rPr lang="en-US" smtClean="0">
                <a:solidFill>
                  <a:prstClr val="white">
                    <a:shade val="50000"/>
                  </a:prstClr>
                </a:solidFill>
              </a:rPr>
              <a:pPr fontAlgn="base">
                <a:spcBef>
                  <a:spcPct val="0"/>
                </a:spcBef>
                <a:spcAft>
                  <a:spcPct val="0"/>
                </a:spcAft>
                <a:defRPr/>
              </a:pPr>
              <a:t>12/11/2013</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fontAlgn="base">
              <a:spcBef>
                <a:spcPct val="0"/>
              </a:spcBef>
              <a:spcAft>
                <a:spcPct val="0"/>
              </a:spcAft>
              <a:defRPr/>
            </a:pPr>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fontAlgn="base">
              <a:spcBef>
                <a:spcPct val="0"/>
              </a:spcBef>
              <a:spcAft>
                <a:spcPct val="0"/>
              </a:spcAft>
              <a:defRPr/>
            </a:pPr>
            <a:fld id="{5F77951D-2D06-4F55-917B-A2C63428E980}" type="slidenum">
              <a:rPr lang="en-US" smtClean="0">
                <a:solidFill>
                  <a:prstClr val="white">
                    <a:shade val="50000"/>
                  </a:prstClr>
                </a:solidFill>
              </a:rPr>
              <a:pPr fontAlgn="base">
                <a:spcBef>
                  <a:spcPct val="0"/>
                </a:spcBef>
                <a:spcAft>
                  <a:spcPct val="0"/>
                </a:spcAft>
                <a:defRPr/>
              </a:pPr>
              <a:t>‹#›</a:t>
            </a:fld>
            <a:endParaRPr lang="en-US">
              <a:solidFill>
                <a:prstClr val="white">
                  <a:shade val="50000"/>
                </a:prstClr>
              </a:solidFill>
            </a:endParaRPr>
          </a:p>
        </p:txBody>
      </p:sp>
    </p:spTree>
    <p:extLst>
      <p:ext uri="{BB962C8B-B14F-4D97-AF65-F5344CB8AC3E}">
        <p14:creationId xmlns:p14="http://schemas.microsoft.com/office/powerpoint/2010/main" val="7794620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5000"/>
            <a:duotone>
              <a:schemeClr val="bg2">
                <a:shade val="3000"/>
                <a:satMod val="110000"/>
              </a:schemeClr>
              <a:schemeClr val="bg2">
                <a:tint val="60000"/>
                <a:satMod val="425000"/>
              </a:schemeClr>
            </a:duotone>
            <a:lum/>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fontAlgn="base">
              <a:spcBef>
                <a:spcPct val="0"/>
              </a:spcBef>
              <a:spcAft>
                <a:spcPct val="0"/>
              </a:spcAft>
              <a:defRPr/>
            </a:pPr>
            <a:fld id="{02F2C97C-6067-4763-AB16-76C1F845F8C8}" type="datetime1">
              <a:rPr lang="en-US" smtClean="0">
                <a:solidFill>
                  <a:prstClr val="white">
                    <a:shade val="50000"/>
                  </a:prstClr>
                </a:solidFill>
              </a:rPr>
              <a:pPr fontAlgn="base">
                <a:spcBef>
                  <a:spcPct val="0"/>
                </a:spcBef>
                <a:spcAft>
                  <a:spcPct val="0"/>
                </a:spcAft>
                <a:defRPr/>
              </a:pPr>
              <a:t>12/11/2013</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fontAlgn="base">
              <a:spcBef>
                <a:spcPct val="0"/>
              </a:spcBef>
              <a:spcAft>
                <a:spcPct val="0"/>
              </a:spcAft>
              <a:defRPr/>
            </a:pPr>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fontAlgn="base">
              <a:spcBef>
                <a:spcPct val="0"/>
              </a:spcBef>
              <a:spcAft>
                <a:spcPct val="0"/>
              </a:spcAft>
              <a:defRPr/>
            </a:pPr>
            <a:fld id="{5F77951D-2D06-4F55-917B-A2C63428E980}" type="slidenum">
              <a:rPr lang="en-US" smtClean="0">
                <a:solidFill>
                  <a:prstClr val="white">
                    <a:shade val="50000"/>
                  </a:prstClr>
                </a:solidFill>
              </a:rPr>
              <a:pPr fontAlgn="base">
                <a:spcBef>
                  <a:spcPct val="0"/>
                </a:spcBef>
                <a:spcAft>
                  <a:spcPct val="0"/>
                </a:spcAft>
                <a:defRPr/>
              </a:pPr>
              <a:t>‹#›</a:t>
            </a:fld>
            <a:endParaRPr lang="en-US">
              <a:solidFill>
                <a:prstClr val="white">
                  <a:shade val="50000"/>
                </a:prstClr>
              </a:solidFill>
            </a:endParaRPr>
          </a:p>
        </p:txBody>
      </p:sp>
    </p:spTree>
    <p:extLst>
      <p:ext uri="{BB962C8B-B14F-4D97-AF65-F5344CB8AC3E}">
        <p14:creationId xmlns:p14="http://schemas.microsoft.com/office/powerpoint/2010/main" val="142550175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5000"/>
            <a:duotone>
              <a:schemeClr val="bg2">
                <a:shade val="3000"/>
                <a:satMod val="110000"/>
              </a:schemeClr>
              <a:schemeClr val="bg2">
                <a:tint val="60000"/>
                <a:satMod val="425000"/>
              </a:schemeClr>
            </a:duotone>
            <a:lum/>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fontAlgn="base">
              <a:spcBef>
                <a:spcPct val="0"/>
              </a:spcBef>
              <a:spcAft>
                <a:spcPct val="0"/>
              </a:spcAft>
              <a:defRPr/>
            </a:pPr>
            <a:fld id="{02F2C97C-6067-4763-AB16-76C1F845F8C8}" type="datetime1">
              <a:rPr lang="en-US" smtClean="0">
                <a:solidFill>
                  <a:prstClr val="white">
                    <a:shade val="50000"/>
                  </a:prstClr>
                </a:solidFill>
              </a:rPr>
              <a:pPr fontAlgn="base">
                <a:spcBef>
                  <a:spcPct val="0"/>
                </a:spcBef>
                <a:spcAft>
                  <a:spcPct val="0"/>
                </a:spcAft>
                <a:defRPr/>
              </a:pPr>
              <a:t>12/11/2013</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fontAlgn="base">
              <a:spcBef>
                <a:spcPct val="0"/>
              </a:spcBef>
              <a:spcAft>
                <a:spcPct val="0"/>
              </a:spcAft>
              <a:defRPr/>
            </a:pPr>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fontAlgn="base">
              <a:spcBef>
                <a:spcPct val="0"/>
              </a:spcBef>
              <a:spcAft>
                <a:spcPct val="0"/>
              </a:spcAft>
              <a:defRPr/>
            </a:pPr>
            <a:fld id="{5F77951D-2D06-4F55-917B-A2C63428E980}" type="slidenum">
              <a:rPr lang="en-US" smtClean="0">
                <a:solidFill>
                  <a:prstClr val="white">
                    <a:shade val="50000"/>
                  </a:prstClr>
                </a:solidFill>
              </a:rPr>
              <a:pPr fontAlgn="base">
                <a:spcBef>
                  <a:spcPct val="0"/>
                </a:spcBef>
                <a:spcAft>
                  <a:spcPct val="0"/>
                </a:spcAft>
                <a:defRPr/>
              </a:pPr>
              <a:t>‹#›</a:t>
            </a:fld>
            <a:endParaRPr lang="en-US">
              <a:solidFill>
                <a:prstClr val="white">
                  <a:shade val="50000"/>
                </a:prstClr>
              </a:solidFill>
            </a:endParaRPr>
          </a:p>
        </p:txBody>
      </p:sp>
    </p:spTree>
    <p:extLst>
      <p:ext uri="{BB962C8B-B14F-4D97-AF65-F5344CB8AC3E}">
        <p14:creationId xmlns:p14="http://schemas.microsoft.com/office/powerpoint/2010/main" val="1590528858"/>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5000"/>
            <a:duotone>
              <a:schemeClr val="bg2">
                <a:shade val="3000"/>
                <a:satMod val="110000"/>
              </a:schemeClr>
              <a:schemeClr val="bg2">
                <a:tint val="60000"/>
                <a:satMod val="425000"/>
              </a:schemeClr>
            </a:duotone>
            <a:lum/>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fontAlgn="base">
              <a:spcBef>
                <a:spcPct val="0"/>
              </a:spcBef>
              <a:spcAft>
                <a:spcPct val="0"/>
              </a:spcAft>
              <a:defRPr/>
            </a:pPr>
            <a:fld id="{02F2C97C-6067-4763-AB16-76C1F845F8C8}" type="datetime1">
              <a:rPr lang="en-US" smtClean="0">
                <a:solidFill>
                  <a:prstClr val="white">
                    <a:shade val="50000"/>
                  </a:prstClr>
                </a:solidFill>
              </a:rPr>
              <a:pPr fontAlgn="base">
                <a:spcBef>
                  <a:spcPct val="0"/>
                </a:spcBef>
                <a:spcAft>
                  <a:spcPct val="0"/>
                </a:spcAft>
                <a:defRPr/>
              </a:pPr>
              <a:t>12/11/2013</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fontAlgn="base">
              <a:spcBef>
                <a:spcPct val="0"/>
              </a:spcBef>
              <a:spcAft>
                <a:spcPct val="0"/>
              </a:spcAft>
              <a:defRPr/>
            </a:pPr>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fontAlgn="base">
              <a:spcBef>
                <a:spcPct val="0"/>
              </a:spcBef>
              <a:spcAft>
                <a:spcPct val="0"/>
              </a:spcAft>
              <a:defRPr/>
            </a:pPr>
            <a:fld id="{5F77951D-2D06-4F55-917B-A2C63428E980}" type="slidenum">
              <a:rPr lang="en-US" smtClean="0">
                <a:solidFill>
                  <a:prstClr val="white">
                    <a:shade val="50000"/>
                  </a:prstClr>
                </a:solidFill>
              </a:rPr>
              <a:pPr fontAlgn="base">
                <a:spcBef>
                  <a:spcPct val="0"/>
                </a:spcBef>
                <a:spcAft>
                  <a:spcPct val="0"/>
                </a:spcAft>
                <a:defRPr/>
              </a:pPr>
              <a:t>‹#›</a:t>
            </a:fld>
            <a:endParaRPr lang="en-US">
              <a:solidFill>
                <a:prstClr val="white">
                  <a:shade val="50000"/>
                </a:prstClr>
              </a:solidFill>
            </a:endParaRPr>
          </a:p>
        </p:txBody>
      </p:sp>
    </p:spTree>
    <p:extLst>
      <p:ext uri="{BB962C8B-B14F-4D97-AF65-F5344CB8AC3E}">
        <p14:creationId xmlns:p14="http://schemas.microsoft.com/office/powerpoint/2010/main" val="492171126"/>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7" name="Text Box 6"/>
          <p:cNvSpPr txBox="1">
            <a:spLocks noChangeArrowheads="1"/>
          </p:cNvSpPr>
          <p:nvPr/>
        </p:nvSpPr>
        <p:spPr bwMode="auto">
          <a:xfrm>
            <a:off x="0" y="1143000"/>
            <a:ext cx="9144000" cy="584775"/>
          </a:xfrm>
          <a:prstGeom prst="rect">
            <a:avLst/>
          </a:prstGeom>
          <a:noFill/>
          <a:ln w="9525">
            <a:solidFill>
              <a:schemeClr val="accent1"/>
            </a:solidFill>
            <a:miter lim="800000"/>
            <a:headEnd/>
            <a:tailEnd/>
          </a:ln>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fontAlgn="base">
              <a:spcBef>
                <a:spcPct val="0"/>
              </a:spcBef>
              <a:spcAft>
                <a:spcPct val="0"/>
              </a:spcAft>
            </a:pPr>
            <a:r>
              <a:rPr lang="en-US" sz="2800" b="1" dirty="0" smtClean="0">
                <a:ln w="50800"/>
                <a:solidFill>
                  <a:prstClr val="black">
                    <a:shade val="50000"/>
                  </a:prstClr>
                </a:solidFill>
                <a:latin typeface="Book Antiqua" pitchFamily="18" charset="0"/>
              </a:rPr>
              <a:t>Great Basin Landscape Conservation </a:t>
            </a:r>
            <a:r>
              <a:rPr lang="en-US" sz="3200" b="1" dirty="0" smtClean="0">
                <a:ln w="50800"/>
                <a:solidFill>
                  <a:prstClr val="black">
                    <a:shade val="50000"/>
                  </a:prstClr>
                </a:solidFill>
                <a:latin typeface="Book Antiqua" pitchFamily="18" charset="0"/>
              </a:rPr>
              <a:t>Cooperative </a:t>
            </a:r>
            <a:endParaRPr lang="en-US" sz="3200" b="1" dirty="0">
              <a:ln w="50800"/>
              <a:solidFill>
                <a:prstClr val="black">
                  <a:shade val="50000"/>
                </a:prstClr>
              </a:solidFill>
              <a:latin typeface="Book Antiqua" pitchFamily="18" charset="0"/>
            </a:endParaRPr>
          </a:p>
        </p:txBody>
      </p:sp>
      <p:sp>
        <p:nvSpPr>
          <p:cNvPr id="79878" name="Text Box 7"/>
          <p:cNvSpPr txBox="1">
            <a:spLocks noChangeArrowheads="1"/>
          </p:cNvSpPr>
          <p:nvPr/>
        </p:nvSpPr>
        <p:spPr bwMode="auto">
          <a:xfrm>
            <a:off x="-304800" y="3810000"/>
            <a:ext cx="8534400" cy="1569660"/>
          </a:xfrm>
          <a:prstGeom prst="rect">
            <a:avLst/>
          </a:prstGeom>
          <a:noFill/>
          <a:ln w="9525">
            <a:noFill/>
            <a:miter lim="800000"/>
            <a:headEnd/>
            <a:tailEnd/>
          </a:ln>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fontAlgn="base">
              <a:spcBef>
                <a:spcPct val="0"/>
              </a:spcBef>
              <a:spcAft>
                <a:spcPct val="0"/>
              </a:spcAft>
            </a:pPr>
            <a:r>
              <a:rPr lang="en-US" sz="2400" b="1" dirty="0" smtClean="0">
                <a:ln w="50800"/>
                <a:solidFill>
                  <a:prstClr val="black">
                    <a:shade val="50000"/>
                  </a:prstClr>
                </a:solidFill>
                <a:latin typeface="Calibri" pitchFamily="34" charset="0"/>
              </a:rPr>
              <a:t>Linda Kelly, Coordinator</a:t>
            </a:r>
          </a:p>
          <a:p>
            <a:pPr algn="ctr" fontAlgn="base">
              <a:spcBef>
                <a:spcPct val="0"/>
              </a:spcBef>
              <a:spcAft>
                <a:spcPct val="0"/>
              </a:spcAft>
            </a:pPr>
            <a:r>
              <a:rPr lang="en-US" sz="2400" b="1" dirty="0" smtClean="0">
                <a:ln w="50800"/>
                <a:solidFill>
                  <a:prstClr val="black">
                    <a:shade val="50000"/>
                  </a:prstClr>
                </a:solidFill>
                <a:latin typeface="Calibri" pitchFamily="34" charset="0"/>
              </a:rPr>
              <a:t>Great Basin Landscape Conservation Cooperative</a:t>
            </a:r>
          </a:p>
          <a:p>
            <a:pPr algn="ctr" fontAlgn="base">
              <a:spcBef>
                <a:spcPct val="0"/>
              </a:spcBef>
              <a:spcAft>
                <a:spcPct val="0"/>
              </a:spcAft>
            </a:pPr>
            <a:r>
              <a:rPr lang="en-US" sz="2400" b="1" dirty="0" smtClean="0">
                <a:ln w="50800"/>
                <a:solidFill>
                  <a:prstClr val="black">
                    <a:shade val="50000"/>
                  </a:prstClr>
                </a:solidFill>
                <a:latin typeface="Calibri" pitchFamily="34" charset="0"/>
              </a:rPr>
              <a:t>December 18</a:t>
            </a:r>
            <a:r>
              <a:rPr lang="en-US" sz="2400" b="1" baseline="30000" dirty="0" smtClean="0">
                <a:ln w="50800"/>
                <a:solidFill>
                  <a:prstClr val="black">
                    <a:shade val="50000"/>
                  </a:prstClr>
                </a:solidFill>
                <a:latin typeface="Calibri" pitchFamily="34" charset="0"/>
              </a:rPr>
              <a:t>th</a:t>
            </a:r>
            <a:r>
              <a:rPr lang="en-US" sz="2400" b="1" dirty="0" smtClean="0">
                <a:ln w="50800"/>
                <a:solidFill>
                  <a:prstClr val="black">
                    <a:shade val="50000"/>
                  </a:prstClr>
                </a:solidFill>
                <a:latin typeface="Calibri" pitchFamily="34" charset="0"/>
              </a:rPr>
              <a:t> </a:t>
            </a:r>
            <a:r>
              <a:rPr lang="en-US" sz="2400" b="1" dirty="0" smtClean="0">
                <a:ln w="50800"/>
                <a:solidFill>
                  <a:prstClr val="black">
                    <a:shade val="50000"/>
                  </a:prstClr>
                </a:solidFill>
                <a:latin typeface="Calibri" pitchFamily="34" charset="0"/>
              </a:rPr>
              <a:t>2013</a:t>
            </a:r>
          </a:p>
          <a:p>
            <a:pPr algn="ctr" fontAlgn="base">
              <a:spcBef>
                <a:spcPct val="0"/>
              </a:spcBef>
              <a:spcAft>
                <a:spcPct val="0"/>
              </a:spcAft>
            </a:pPr>
            <a:r>
              <a:rPr lang="en-US" sz="2400" b="1" dirty="0" smtClean="0">
                <a:ln w="50800"/>
                <a:solidFill>
                  <a:prstClr val="black">
                    <a:shade val="50000"/>
                  </a:prstClr>
                </a:solidFill>
                <a:latin typeface="Calibri" pitchFamily="34" charset="0"/>
              </a:rPr>
              <a:t>Presentation for Tamarisk Coalition Webinar</a:t>
            </a:r>
            <a:endParaRPr lang="en-US" sz="2400" b="1" dirty="0">
              <a:ln w="50800"/>
              <a:solidFill>
                <a:prstClr val="black">
                  <a:shade val="50000"/>
                </a:prstClr>
              </a:solidFill>
              <a:latin typeface="Calibri" pitchFamily="34" charset="0"/>
            </a:endParaRPr>
          </a:p>
        </p:txBody>
      </p:sp>
      <p:pic>
        <p:nvPicPr>
          <p:cNvPr id="3074" name="Picture 2" descr="\\ilmnvso3ds1\so\users\ljkelly\Desktop\GB\Logos\GreatBasinLCC_c_we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362200"/>
            <a:ext cx="2774157" cy="906463"/>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2334658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n w="50800"/>
                <a:solidFill>
                  <a:schemeClr val="bg1">
                    <a:shade val="50000"/>
                  </a:schemeClr>
                </a:solidFill>
              </a:rPr>
              <a:t>Collaborative Partnering in Science </a:t>
            </a:r>
            <a:br>
              <a:rPr lang="en-US" sz="2800" dirty="0">
                <a:ln w="50800"/>
                <a:solidFill>
                  <a:schemeClr val="bg1">
                    <a:shade val="50000"/>
                  </a:schemeClr>
                </a:solidFill>
              </a:rPr>
            </a:br>
            <a:r>
              <a:rPr lang="en-US" sz="2800" dirty="0">
                <a:ln w="50800"/>
                <a:solidFill>
                  <a:schemeClr val="bg1">
                    <a:shade val="50000"/>
                  </a:schemeClr>
                </a:solidFill>
              </a:rPr>
              <a:t>and Land Management</a:t>
            </a:r>
            <a:endParaRPr lang="en-US" sz="2800" dirty="0"/>
          </a:p>
        </p:txBody>
      </p:sp>
      <p:sp>
        <p:nvSpPr>
          <p:cNvPr id="3" name="Content Placeholder 2"/>
          <p:cNvSpPr>
            <a:spLocks noGrp="1"/>
          </p:cNvSpPr>
          <p:nvPr>
            <p:ph idx="1"/>
          </p:nvPr>
        </p:nvSpPr>
        <p:spPr/>
        <p:txBody>
          <a:bodyPr/>
          <a:lstStyle/>
          <a:p>
            <a:r>
              <a:rPr lang="en-US" b="1" dirty="0">
                <a:ln w="50800"/>
                <a:solidFill>
                  <a:schemeClr val="bg1">
                    <a:shade val="50000"/>
                  </a:schemeClr>
                </a:solidFill>
              </a:rPr>
              <a:t>Loss of sagebrush habitat due to fire, invasive plants, and other disturbances, along with loss of associated wildlife, has led to substantial trial efforts to restore the habitat via seeding or planting</a:t>
            </a:r>
          </a:p>
          <a:p>
            <a:r>
              <a:rPr lang="en-US" b="1" dirty="0">
                <a:ln w="50800"/>
                <a:solidFill>
                  <a:schemeClr val="bg1">
                    <a:shade val="50000"/>
                  </a:schemeClr>
                </a:solidFill>
              </a:rPr>
              <a:t>Restoration success has been mixed, and how selection of seed sources from this genetically diverse species contributes to restoration outcomes is an important question.  </a:t>
            </a:r>
          </a:p>
          <a:p>
            <a:endParaRPr lang="en-US" dirty="0"/>
          </a:p>
        </p:txBody>
      </p:sp>
      <p:sp>
        <p:nvSpPr>
          <p:cNvPr id="4" name="Slide Number Placeholder 3"/>
          <p:cNvSpPr>
            <a:spLocks noGrp="1"/>
          </p:cNvSpPr>
          <p:nvPr>
            <p:ph type="sldNum" sz="quarter" idx="12"/>
          </p:nvPr>
        </p:nvSpPr>
        <p:spPr/>
        <p:txBody>
          <a:bodyPr/>
          <a:lstStyle/>
          <a:p>
            <a:pPr>
              <a:defRPr/>
            </a:pPr>
            <a:fld id="{14EDBAD8-56FE-4880-8600-7FE958C35E4C}" type="slidenum">
              <a:rPr lang="en-US" smtClean="0">
                <a:solidFill>
                  <a:prstClr val="white">
                    <a:tint val="75000"/>
                  </a:prstClr>
                </a:solidFill>
              </a:rPr>
              <a:pPr>
                <a:defRPr/>
              </a:pPr>
              <a:t>10</a:t>
            </a:fld>
            <a:endParaRPr lang="en-US">
              <a:solidFill>
                <a:prstClr val="white">
                  <a:tint val="75000"/>
                </a:prstClr>
              </a:solidFill>
            </a:endParaRPr>
          </a:p>
        </p:txBody>
      </p:sp>
    </p:spTree>
    <p:extLst>
      <p:ext uri="{BB962C8B-B14F-4D97-AF65-F5344CB8AC3E}">
        <p14:creationId xmlns:p14="http://schemas.microsoft.com/office/powerpoint/2010/main" val="4020254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n w="50800"/>
                <a:solidFill>
                  <a:schemeClr val="bg1">
                    <a:shade val="50000"/>
                  </a:schemeClr>
                </a:solidFill>
                <a:effectLst/>
              </a:rPr>
              <a:t>Landscape Conservation and Planning</a:t>
            </a:r>
          </a:p>
        </p:txBody>
      </p:sp>
      <p:sp>
        <p:nvSpPr>
          <p:cNvPr id="3" name="Content Placeholder 2"/>
          <p:cNvSpPr>
            <a:spLocks noGrp="1"/>
          </p:cNvSpPr>
          <p:nvPr>
            <p:ph idx="1"/>
          </p:nvPr>
        </p:nvSpPr>
        <p:spPr>
          <a:xfrm>
            <a:off x="533400" y="1371600"/>
            <a:ext cx="8229600" cy="4709160"/>
          </a:xfrm>
        </p:spPr>
        <p:txBody>
          <a:bodyPr>
            <a:normAutofit/>
          </a:bodyPr>
          <a:lstStyle/>
          <a:p>
            <a:r>
              <a:rPr lang="en-US" b="1" dirty="0">
                <a:ln w="50800"/>
                <a:solidFill>
                  <a:schemeClr val="bg1">
                    <a:shade val="50000"/>
                  </a:schemeClr>
                </a:solidFill>
              </a:rPr>
              <a:t>Currently ramping up to conduct our science prioritization process</a:t>
            </a:r>
          </a:p>
          <a:p>
            <a:r>
              <a:rPr lang="en-US" b="1" dirty="0">
                <a:ln w="50800"/>
                <a:solidFill>
                  <a:schemeClr val="bg1">
                    <a:shade val="50000"/>
                  </a:schemeClr>
                </a:solidFill>
              </a:rPr>
              <a:t>Review of Rapid Ecological Assessment for the Central Great Basin</a:t>
            </a:r>
          </a:p>
          <a:p>
            <a:r>
              <a:rPr lang="en-US" b="1" dirty="0">
                <a:ln w="50800"/>
                <a:solidFill>
                  <a:schemeClr val="bg1">
                    <a:shade val="50000"/>
                  </a:schemeClr>
                </a:solidFill>
              </a:rPr>
              <a:t>Inter-LCC Sage Grouse effort</a:t>
            </a:r>
          </a:p>
          <a:p>
            <a:r>
              <a:rPr lang="en-US" b="1" dirty="0">
                <a:ln w="50800"/>
                <a:solidFill>
                  <a:schemeClr val="bg1">
                    <a:shade val="50000"/>
                  </a:schemeClr>
                </a:solidFill>
              </a:rPr>
              <a:t>LC Map for Sage Grouse</a:t>
            </a:r>
          </a:p>
          <a:p>
            <a:r>
              <a:rPr lang="en-US" b="1" dirty="0">
                <a:ln w="50800"/>
                <a:solidFill>
                  <a:schemeClr val="bg1">
                    <a:shade val="50000"/>
                  </a:schemeClr>
                </a:solidFill>
              </a:rPr>
              <a:t>Engaged in long-term discussions regarding sage-step dependent species, impact of fire and invasive species</a:t>
            </a:r>
          </a:p>
          <a:p>
            <a:endParaRPr lang="en-US" b="1" dirty="0">
              <a:ln w="50800"/>
              <a:solidFill>
                <a:schemeClr val="bg1">
                  <a:shade val="50000"/>
                </a:schemeClr>
              </a:solidFill>
            </a:endParaRPr>
          </a:p>
        </p:txBody>
      </p:sp>
      <p:sp>
        <p:nvSpPr>
          <p:cNvPr id="4" name="Slide Number Placeholder 3"/>
          <p:cNvSpPr>
            <a:spLocks noGrp="1"/>
          </p:cNvSpPr>
          <p:nvPr>
            <p:ph type="sldNum" sz="quarter" idx="12"/>
          </p:nvPr>
        </p:nvSpPr>
        <p:spPr/>
        <p:txBody>
          <a:bodyPr/>
          <a:lstStyle/>
          <a:p>
            <a:pPr>
              <a:defRPr/>
            </a:pPr>
            <a:fld id="{14EDBAD8-56FE-4880-8600-7FE958C35E4C}" type="slidenum">
              <a:rPr lang="en-US" smtClean="0">
                <a:solidFill>
                  <a:prstClr val="white">
                    <a:tint val="75000"/>
                  </a:prstClr>
                </a:solidFill>
              </a:rPr>
              <a:pPr>
                <a:defRPr/>
              </a:pPr>
              <a:t>11</a:t>
            </a:fld>
            <a:endParaRPr lang="en-US">
              <a:solidFill>
                <a:prstClr val="white">
                  <a:tint val="75000"/>
                </a:prstClr>
              </a:solidFill>
            </a:endParaRPr>
          </a:p>
        </p:txBody>
      </p:sp>
    </p:spTree>
    <p:extLst>
      <p:ext uri="{BB962C8B-B14F-4D97-AF65-F5344CB8AC3E}">
        <p14:creationId xmlns:p14="http://schemas.microsoft.com/office/powerpoint/2010/main" val="1575609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n w="50800"/>
                <a:solidFill>
                  <a:schemeClr val="bg1">
                    <a:shade val="50000"/>
                  </a:schemeClr>
                </a:solidFill>
                <a:effectLst/>
              </a:rPr>
              <a:t>Landscape Conservation Design</a:t>
            </a:r>
          </a:p>
        </p:txBody>
      </p:sp>
      <p:sp>
        <p:nvSpPr>
          <p:cNvPr id="3" name="Content Placeholder 2"/>
          <p:cNvSpPr>
            <a:spLocks noGrp="1"/>
          </p:cNvSpPr>
          <p:nvPr>
            <p:ph idx="1"/>
          </p:nvPr>
        </p:nvSpPr>
        <p:spPr/>
        <p:txBody>
          <a:bodyPr/>
          <a:lstStyle/>
          <a:p>
            <a:r>
              <a:rPr lang="en-US" sz="2400" b="1" dirty="0">
                <a:ln w="50800"/>
                <a:solidFill>
                  <a:schemeClr val="bg1">
                    <a:shade val="50000"/>
                  </a:schemeClr>
                </a:solidFill>
              </a:rPr>
              <a:t>Engaged with the NFS EPSCOR program in focusing science toward key risk and vulnerability assessments</a:t>
            </a:r>
          </a:p>
          <a:p>
            <a:r>
              <a:rPr lang="en-US" sz="2400" b="1" dirty="0">
                <a:ln w="50800"/>
                <a:solidFill>
                  <a:schemeClr val="bg1">
                    <a:shade val="50000"/>
                  </a:schemeClr>
                </a:solidFill>
              </a:rPr>
              <a:t>Engaged with several researchers funded by the Climate Science Centers and others in the creation of Decision Support Tools</a:t>
            </a:r>
          </a:p>
          <a:p>
            <a:r>
              <a:rPr lang="en-US" sz="2400" b="1" dirty="0" smtClean="0">
                <a:ln w="50800"/>
                <a:solidFill>
                  <a:schemeClr val="bg1">
                    <a:shade val="50000"/>
                  </a:schemeClr>
                </a:solidFill>
              </a:rPr>
              <a:t> We published studies on </a:t>
            </a:r>
            <a:r>
              <a:rPr lang="en-US" sz="2400" b="1" dirty="0" err="1">
                <a:ln w="50800"/>
                <a:solidFill>
                  <a:schemeClr val="bg1">
                    <a:shade val="50000"/>
                  </a:schemeClr>
                </a:solidFill>
              </a:rPr>
              <a:t>b</a:t>
            </a:r>
            <a:r>
              <a:rPr lang="en-US" sz="2400" b="1" dirty="0" err="1" smtClean="0">
                <a:ln w="50800"/>
                <a:solidFill>
                  <a:schemeClr val="bg1">
                    <a:shade val="50000"/>
                  </a:schemeClr>
                </a:solidFill>
              </a:rPr>
              <a:t>lackbrush</a:t>
            </a:r>
            <a:r>
              <a:rPr lang="en-US" sz="2400" b="1" dirty="0" smtClean="0">
                <a:ln w="50800"/>
                <a:solidFill>
                  <a:schemeClr val="bg1">
                    <a:shade val="50000"/>
                  </a:schemeClr>
                </a:solidFill>
              </a:rPr>
              <a:t> and climate change, shrub restoration and wind erosion on burned sagebrush-steppe</a:t>
            </a:r>
          </a:p>
          <a:p>
            <a:endParaRPr lang="en-US" b="1" dirty="0">
              <a:ln w="50800"/>
              <a:solidFill>
                <a:schemeClr val="bg1">
                  <a:shade val="50000"/>
                </a:schemeClr>
              </a:solidFill>
            </a:endParaRPr>
          </a:p>
        </p:txBody>
      </p:sp>
      <p:sp>
        <p:nvSpPr>
          <p:cNvPr id="4" name="Slide Number Placeholder 3"/>
          <p:cNvSpPr>
            <a:spLocks noGrp="1"/>
          </p:cNvSpPr>
          <p:nvPr>
            <p:ph type="sldNum" sz="quarter" idx="12"/>
          </p:nvPr>
        </p:nvSpPr>
        <p:spPr/>
        <p:txBody>
          <a:bodyPr/>
          <a:lstStyle/>
          <a:p>
            <a:pPr>
              <a:defRPr/>
            </a:pPr>
            <a:fld id="{14EDBAD8-56FE-4880-8600-7FE958C35E4C}" type="slidenum">
              <a:rPr lang="en-US" smtClean="0">
                <a:solidFill>
                  <a:prstClr val="white">
                    <a:tint val="75000"/>
                  </a:prstClr>
                </a:solidFill>
              </a:rPr>
              <a:pPr>
                <a:defRPr/>
              </a:pPr>
              <a:t>12</a:t>
            </a:fld>
            <a:endParaRPr lang="en-US">
              <a:solidFill>
                <a:prstClr val="white">
                  <a:tint val="75000"/>
                </a:prstClr>
              </a:solidFill>
            </a:endParaRPr>
          </a:p>
        </p:txBody>
      </p:sp>
    </p:spTree>
    <p:extLst>
      <p:ext uri="{BB962C8B-B14F-4D97-AF65-F5344CB8AC3E}">
        <p14:creationId xmlns:p14="http://schemas.microsoft.com/office/powerpoint/2010/main" val="2245282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91" y="628650"/>
            <a:ext cx="7756263" cy="1200149"/>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r>
              <a:rPr lang="en-US" sz="2800" dirty="0">
                <a:ln w="50800"/>
                <a:solidFill>
                  <a:schemeClr val="bg1">
                    <a:shade val="50000"/>
                  </a:schemeClr>
                </a:solidFill>
                <a:latin typeface="+mn-lt"/>
                <a:ea typeface="+mn-ea"/>
                <a:cs typeface="+mn-cs"/>
              </a:rPr>
              <a:t>Contact Information</a:t>
            </a:r>
          </a:p>
        </p:txBody>
      </p:sp>
      <p:sp>
        <p:nvSpPr>
          <p:cNvPr id="5" name="Content Placeholder 4"/>
          <p:cNvSpPr>
            <a:spLocks noGrp="1"/>
          </p:cNvSpPr>
          <p:nvPr>
            <p:ph sz="half" idx="1"/>
          </p:nvPr>
        </p:nvSpPr>
        <p:spPr>
          <a:xfrm>
            <a:off x="4648200" y="2209800"/>
            <a:ext cx="4117850" cy="2705100"/>
          </a:xfrm>
          <a:prstGeom prst="rect">
            <a:avLst/>
          </a:prstGeom>
        </p:spPr>
        <p:txBody>
          <a:bodyPr>
            <a:normAutofit fontScale="85000" lnSpcReduction="10000"/>
            <a:scene3d>
              <a:camera prst="orthographicFront"/>
              <a:lightRig rig="balanced" dir="t">
                <a:rot lat="0" lon="0" rev="2100000"/>
              </a:lightRig>
            </a:scene3d>
            <a:sp3d extrusionH="57150" prstMaterial="metal">
              <a:bevelT w="38100" h="25400"/>
              <a:contourClr>
                <a:schemeClr val="bg2"/>
              </a:contourClr>
            </a:sp3d>
          </a:bodyPr>
          <a:lstStyle/>
          <a:p>
            <a:pPr marL="0" indent="0">
              <a:buNone/>
            </a:pPr>
            <a:r>
              <a:rPr lang="en-US" sz="3200" b="1" dirty="0" smtClean="0">
                <a:ln w="50800"/>
                <a:solidFill>
                  <a:schemeClr val="bg1">
                    <a:shade val="50000"/>
                  </a:schemeClr>
                </a:solidFill>
              </a:rPr>
              <a:t>      greatbasinlcc.org</a:t>
            </a:r>
            <a:endParaRPr lang="en-US" sz="3200" b="1" dirty="0">
              <a:ln w="50800"/>
              <a:solidFill>
                <a:schemeClr val="bg1">
                  <a:shade val="50000"/>
                </a:schemeClr>
              </a:solidFill>
            </a:endParaRPr>
          </a:p>
        </p:txBody>
      </p:sp>
      <p:sp>
        <p:nvSpPr>
          <p:cNvPr id="4" name="Content Placeholder 3"/>
          <p:cNvSpPr>
            <a:spLocks noGrp="1"/>
          </p:cNvSpPr>
          <p:nvPr>
            <p:ph sz="half" idx="2"/>
          </p:nvPr>
        </p:nvSpPr>
        <p:spPr>
          <a:xfrm>
            <a:off x="685800" y="2171700"/>
            <a:ext cx="3683000" cy="3945636"/>
          </a:xfrm>
          <a:prstGeom prst="rect">
            <a:avLst/>
          </a:prstGeom>
          <a:ln>
            <a:noFill/>
          </a:ln>
        </p:spPr>
        <p:txBody>
          <a:bodyPr>
            <a:normAutofit fontScale="85000" lnSpcReduction="10000"/>
            <a:scene3d>
              <a:camera prst="orthographicFront"/>
              <a:lightRig rig="balanced" dir="t">
                <a:rot lat="0" lon="0" rev="2100000"/>
              </a:lightRig>
            </a:scene3d>
            <a:sp3d extrusionH="57150" prstMaterial="metal">
              <a:bevelT w="38100" h="25400"/>
              <a:contourClr>
                <a:schemeClr val="bg2"/>
              </a:contourClr>
            </a:sp3d>
          </a:bodyPr>
          <a:lstStyle/>
          <a:p>
            <a:r>
              <a:rPr lang="en-US" sz="1900" b="1" dirty="0" smtClean="0">
                <a:ln w="50800"/>
                <a:solidFill>
                  <a:schemeClr val="bg1">
                    <a:shade val="50000"/>
                  </a:schemeClr>
                </a:solidFill>
              </a:rPr>
              <a:t>Linda Kelly, Great Basin LCC Coordinator </a:t>
            </a:r>
          </a:p>
          <a:p>
            <a:r>
              <a:rPr lang="en-US" sz="1900" b="1" dirty="0" smtClean="0">
                <a:ln w="50800"/>
                <a:solidFill>
                  <a:schemeClr val="bg1">
                    <a:shade val="50000"/>
                  </a:schemeClr>
                </a:solidFill>
              </a:rPr>
              <a:t>775-861-6463</a:t>
            </a:r>
          </a:p>
          <a:p>
            <a:r>
              <a:rPr lang="en-US" sz="1900" b="1" dirty="0" smtClean="0">
                <a:ln w="50800"/>
                <a:solidFill>
                  <a:schemeClr val="bg1">
                    <a:shade val="50000"/>
                  </a:schemeClr>
                </a:solidFill>
              </a:rPr>
              <a:t>Email: ljkelly@blm.gov</a:t>
            </a:r>
          </a:p>
          <a:p>
            <a:pPr marL="0" indent="0">
              <a:buNone/>
            </a:pPr>
            <a:endParaRPr lang="en-US" sz="1400" b="1" dirty="0">
              <a:ln w="50800"/>
              <a:solidFill>
                <a:schemeClr val="bg1">
                  <a:shade val="50000"/>
                </a:schemeClr>
              </a:solidFill>
            </a:endParaRPr>
          </a:p>
          <a:p>
            <a:r>
              <a:rPr lang="en-US" sz="1900" b="1" dirty="0" smtClean="0">
                <a:ln w="50800"/>
                <a:solidFill>
                  <a:schemeClr val="bg1">
                    <a:shade val="50000"/>
                  </a:schemeClr>
                </a:solidFill>
              </a:rPr>
              <a:t>Todd Hopkins, Science Coordinator</a:t>
            </a:r>
          </a:p>
          <a:p>
            <a:r>
              <a:rPr lang="en-US" sz="1900" b="1" dirty="0" smtClean="0">
                <a:ln w="50800"/>
                <a:solidFill>
                  <a:schemeClr val="bg1">
                    <a:shade val="50000"/>
                  </a:schemeClr>
                </a:solidFill>
              </a:rPr>
              <a:t>775-861-6492</a:t>
            </a:r>
          </a:p>
          <a:p>
            <a:r>
              <a:rPr lang="en-US" sz="1900" b="1" dirty="0" smtClean="0">
                <a:ln w="50800"/>
                <a:solidFill>
                  <a:schemeClr val="bg1">
                    <a:shade val="50000"/>
                  </a:schemeClr>
                </a:solidFill>
              </a:rPr>
              <a:t>Email: todd_hopkins@fws.gov</a:t>
            </a:r>
          </a:p>
          <a:p>
            <a:endParaRPr lang="en-US" sz="1900" b="1" dirty="0">
              <a:ln w="50800"/>
              <a:solidFill>
                <a:schemeClr val="bg1">
                  <a:shade val="50000"/>
                </a:schemeClr>
              </a:solidFill>
            </a:endParaRPr>
          </a:p>
          <a:p>
            <a:r>
              <a:rPr lang="en-US" sz="1900" b="1" dirty="0" smtClean="0">
                <a:ln w="50800"/>
                <a:solidFill>
                  <a:schemeClr val="bg1">
                    <a:shade val="50000"/>
                  </a:schemeClr>
                </a:solidFill>
              </a:rPr>
              <a:t>Matt Germino, Research Ecologist</a:t>
            </a:r>
          </a:p>
          <a:p>
            <a:r>
              <a:rPr lang="en-US" sz="1900" b="1" dirty="0">
                <a:ln w="50800"/>
                <a:solidFill>
                  <a:schemeClr val="bg1">
                    <a:shade val="50000"/>
                  </a:schemeClr>
                </a:solidFill>
              </a:rPr>
              <a:t>(208) </a:t>
            </a:r>
            <a:r>
              <a:rPr lang="en-US" sz="1900" b="1" dirty="0" smtClean="0">
                <a:ln w="50800"/>
                <a:solidFill>
                  <a:schemeClr val="bg1">
                    <a:shade val="50000"/>
                  </a:schemeClr>
                </a:solidFill>
              </a:rPr>
              <a:t>426-3353</a:t>
            </a:r>
          </a:p>
          <a:p>
            <a:r>
              <a:rPr lang="en-US" sz="1900" b="1" dirty="0" smtClean="0">
                <a:ln w="50800"/>
                <a:solidFill>
                  <a:schemeClr val="bg1">
                    <a:shade val="50000"/>
                  </a:schemeClr>
                </a:solidFill>
              </a:rPr>
              <a:t>Email: mgermino@usgs.gov</a:t>
            </a:r>
            <a:endParaRPr lang="en-US" sz="1900" b="1" dirty="0">
              <a:ln w="50800"/>
              <a:solidFill>
                <a:schemeClr val="bg1">
                  <a:shade val="50000"/>
                </a:schemeClr>
              </a:solidFill>
            </a:endParaRPr>
          </a:p>
          <a:p>
            <a:pPr marL="0" indent="0">
              <a:buNone/>
            </a:pPr>
            <a:r>
              <a:rPr lang="en-US" sz="1900" b="1" dirty="0" smtClean="0">
                <a:ln w="50800"/>
                <a:solidFill>
                  <a:schemeClr val="bg1">
                    <a:shade val="50000"/>
                  </a:schemeClr>
                </a:solidFill>
              </a:rPr>
              <a:t> </a:t>
            </a:r>
          </a:p>
          <a:p>
            <a:endParaRPr lang="en-US" sz="1400" b="1" dirty="0">
              <a:ln w="50800"/>
              <a:solidFill>
                <a:schemeClr val="bg1">
                  <a:shade val="50000"/>
                </a:schemeClr>
              </a:solidFill>
            </a:endParaRPr>
          </a:p>
        </p:txBody>
      </p:sp>
      <p:sp>
        <p:nvSpPr>
          <p:cNvPr id="2" name="Slide Number Placeholder 1"/>
          <p:cNvSpPr>
            <a:spLocks noGrp="1"/>
          </p:cNvSpPr>
          <p:nvPr>
            <p:ph type="sldNum" sz="quarter" idx="12"/>
          </p:nvPr>
        </p:nvSpPr>
        <p:spPr/>
        <p:txBody>
          <a:bodyPr/>
          <a:lstStyle/>
          <a:p>
            <a:fld id="{189B1B0B-7C81-408E-8A8F-09CF71F40946}" type="slidenum">
              <a:rPr lang="en-US" smtClean="0">
                <a:solidFill>
                  <a:srgbClr val="895D1D"/>
                </a:solidFill>
              </a:rPr>
              <a:pPr/>
              <a:t>13</a:t>
            </a:fld>
            <a:endParaRPr lang="en-US" dirty="0">
              <a:solidFill>
                <a:srgbClr val="895D1D"/>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3352800"/>
            <a:ext cx="2146854" cy="237744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8915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r>
              <a:rPr lang="en-US" sz="3200" dirty="0" smtClean="0">
                <a:ln w="50800"/>
                <a:solidFill>
                  <a:schemeClr val="bg1">
                    <a:shade val="50000"/>
                  </a:schemeClr>
                </a:solidFill>
                <a:effectLst/>
              </a:rPr>
              <a:t>The Great Basin</a:t>
            </a:r>
            <a:br>
              <a:rPr lang="en-US" sz="3200" dirty="0" smtClean="0">
                <a:ln w="50800"/>
                <a:solidFill>
                  <a:schemeClr val="bg1">
                    <a:shade val="50000"/>
                  </a:schemeClr>
                </a:solidFill>
                <a:effectLst/>
              </a:rPr>
            </a:br>
            <a:r>
              <a:rPr lang="en-US" sz="2400" dirty="0" smtClean="0">
                <a:ln w="50800"/>
                <a:solidFill>
                  <a:schemeClr val="bg1">
                    <a:shade val="50000"/>
                  </a:schemeClr>
                </a:solidFill>
                <a:effectLst/>
              </a:rPr>
              <a:t>“An Army of Caterpillar's marching towards Mexico”</a:t>
            </a:r>
            <a:br>
              <a:rPr lang="en-US" sz="2400" dirty="0" smtClean="0">
                <a:ln w="50800"/>
                <a:solidFill>
                  <a:schemeClr val="bg1">
                    <a:shade val="50000"/>
                  </a:schemeClr>
                </a:solidFill>
                <a:effectLst/>
              </a:rPr>
            </a:br>
            <a:r>
              <a:rPr lang="en-US" sz="2200" i="1" dirty="0" smtClean="0">
                <a:ln w="50800"/>
                <a:solidFill>
                  <a:schemeClr val="bg1">
                    <a:shade val="50000"/>
                  </a:schemeClr>
                </a:solidFill>
                <a:effectLst/>
              </a:rPr>
              <a:t>Clarence Dutton 19</a:t>
            </a:r>
            <a:r>
              <a:rPr lang="en-US" sz="2200" i="1" baseline="30000" dirty="0" smtClean="0">
                <a:ln w="50800"/>
                <a:solidFill>
                  <a:schemeClr val="bg1">
                    <a:shade val="50000"/>
                  </a:schemeClr>
                </a:solidFill>
                <a:effectLst/>
              </a:rPr>
              <a:t>th</a:t>
            </a:r>
            <a:r>
              <a:rPr lang="en-US" sz="2200" i="1" dirty="0" smtClean="0">
                <a:ln w="50800"/>
                <a:solidFill>
                  <a:schemeClr val="bg1">
                    <a:shade val="50000"/>
                  </a:schemeClr>
                </a:solidFill>
                <a:effectLst/>
              </a:rPr>
              <a:t> century geologist </a:t>
            </a:r>
            <a:endParaRPr lang="en-US" sz="2200" i="1" dirty="0">
              <a:ln w="50800"/>
              <a:solidFill>
                <a:schemeClr val="bg1">
                  <a:shade val="50000"/>
                </a:schemeClr>
              </a:solidFill>
              <a:effectLst/>
            </a:endParaRPr>
          </a:p>
        </p:txBody>
      </p:sp>
      <p:sp>
        <p:nvSpPr>
          <p:cNvPr id="2" name="Content Placeholder 1"/>
          <p:cNvSpPr>
            <a:spLocks noGrp="1"/>
          </p:cNvSpPr>
          <p:nvPr>
            <p:ph idx="1"/>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buNone/>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sp>
        <p:nvSpPr>
          <p:cNvPr id="3" name="Slide Number Placeholder 2"/>
          <p:cNvSpPr>
            <a:spLocks noGrp="1"/>
          </p:cNvSpPr>
          <p:nvPr>
            <p:ph type="sldNum" sz="quarter" idx="12"/>
          </p:nvPr>
        </p:nvSpPr>
        <p:spPr/>
        <p:txBody>
          <a:bodyPr/>
          <a:lstStyle/>
          <a:p>
            <a:fld id="{189B1B0B-7C81-408E-8A8F-09CF71F40946}" type="slidenum">
              <a:rPr lang="en-US" smtClean="0">
                <a:solidFill>
                  <a:prstClr val="white">
                    <a:shade val="50000"/>
                  </a:prstClr>
                </a:solidFill>
              </a:rPr>
              <a:pPr/>
              <a:t>2</a:t>
            </a:fld>
            <a:endParaRPr lang="en-US" dirty="0">
              <a:solidFill>
                <a:prstClr val="white">
                  <a:shade val="50000"/>
                </a:prstClr>
              </a:solidFill>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4721432"/>
            <a:ext cx="2438400" cy="1828800"/>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7" name="Rectangle 6"/>
          <p:cNvSpPr/>
          <p:nvPr/>
        </p:nvSpPr>
        <p:spPr>
          <a:xfrm>
            <a:off x="990600" y="2057400"/>
            <a:ext cx="4267200" cy="317009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marL="342900" indent="-342900">
              <a:buFont typeface="Arial" pitchFamily="34" charset="0"/>
              <a:buChar char="•"/>
            </a:pPr>
            <a:r>
              <a:rPr lang="en-US" sz="2000" dirty="0">
                <a:solidFill>
                  <a:prstClr val="black"/>
                </a:solidFill>
              </a:rPr>
              <a:t>Recognized by John C. Fremont as an area of interior drainage</a:t>
            </a:r>
          </a:p>
          <a:p>
            <a:pPr marL="342900" indent="-342900">
              <a:buFont typeface="Arial" pitchFamily="34" charset="0"/>
              <a:buChar char="•"/>
            </a:pPr>
            <a:endParaRPr lang="en-US" sz="2000" dirty="0">
              <a:solidFill>
                <a:prstClr val="black"/>
              </a:solidFill>
            </a:endParaRPr>
          </a:p>
          <a:p>
            <a:pPr marL="342900" indent="-342900">
              <a:buFont typeface="Arial" pitchFamily="34" charset="0"/>
              <a:buChar char="•"/>
            </a:pPr>
            <a:r>
              <a:rPr lang="en-US" sz="2000" dirty="0">
                <a:solidFill>
                  <a:prstClr val="black"/>
                </a:solidFill>
              </a:rPr>
              <a:t> 145,546 square miles</a:t>
            </a:r>
          </a:p>
          <a:p>
            <a:pPr marL="342900" indent="-342900">
              <a:buFont typeface="Arial" pitchFamily="34" charset="0"/>
              <a:buChar char="•"/>
            </a:pPr>
            <a:endParaRPr lang="en-US" sz="2000" dirty="0">
              <a:solidFill>
                <a:prstClr val="black"/>
              </a:solidFill>
            </a:endParaRPr>
          </a:p>
          <a:p>
            <a:pPr marL="342900" indent="-342900">
              <a:buFont typeface="Arial" pitchFamily="34" charset="0"/>
              <a:buChar char="•"/>
            </a:pPr>
            <a:r>
              <a:rPr lang="en-US" sz="2000" dirty="0">
                <a:solidFill>
                  <a:prstClr val="black"/>
                </a:solidFill>
              </a:rPr>
              <a:t>Precipitation, generally 7-12 inches annually</a:t>
            </a:r>
          </a:p>
          <a:p>
            <a:pPr marL="342900" indent="-342900">
              <a:buFont typeface="Arial" pitchFamily="34" charset="0"/>
              <a:buChar char="•"/>
            </a:pPr>
            <a:endParaRPr lang="en-US" sz="2000" dirty="0">
              <a:solidFill>
                <a:prstClr val="black"/>
              </a:solidFill>
            </a:endParaRPr>
          </a:p>
          <a:p>
            <a:pPr marL="342900" indent="-342900">
              <a:buFont typeface="Arial" pitchFamily="34" charset="0"/>
              <a:buChar char="•"/>
            </a:pPr>
            <a:endParaRPr lang="en-US" sz="2000" dirty="0">
              <a:solidFill>
                <a:prstClr val="black"/>
              </a:solidFill>
            </a:endParaRPr>
          </a:p>
          <a:p>
            <a:pPr marL="342900" indent="-342900">
              <a:buFont typeface="Arial" pitchFamily="34" charset="0"/>
              <a:buChar char="•"/>
            </a:pPr>
            <a:endParaRPr lang="en-US" sz="2000" dirty="0">
              <a:solidFill>
                <a:prstClr val="black"/>
              </a:solidFill>
            </a:endParaRP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824" y="4727740"/>
            <a:ext cx="2468880" cy="1669457"/>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8637" y="2209800"/>
            <a:ext cx="2925763" cy="2316163"/>
          </a:xfrm>
          <a:prstGeom prst="rect">
            <a:avLst/>
          </a:prstGeom>
          <a:ln w="9525">
            <a:solidFill>
              <a:schemeClr val="tx1"/>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9000" y="4693602"/>
            <a:ext cx="2437896" cy="1828800"/>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4949218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219200"/>
            <a:ext cx="6502399" cy="3630706"/>
          </a:xfrm>
        </p:spPr>
        <p:style>
          <a:lnRef idx="0">
            <a:schemeClr val="accent2"/>
          </a:lnRef>
          <a:fillRef idx="3">
            <a:schemeClr val="accent2"/>
          </a:fillRef>
          <a:effectRef idx="3">
            <a:schemeClr val="accent2"/>
          </a:effectRef>
          <a:fontRef idx="minor">
            <a:schemeClr val="lt1"/>
          </a:fontRef>
        </p:style>
        <p:txBody>
          <a:bodyPr>
            <a:normAutofit fontScale="25000" lnSpcReduction="20000"/>
          </a:bodyPr>
          <a:lstStyle/>
          <a:p>
            <a:endParaRPr lang="en-US" sz="9600" b="1" i="1" dirty="0" smtClean="0">
              <a:solidFill>
                <a:schemeClr val="bg1"/>
              </a:solidFill>
            </a:endParaRPr>
          </a:p>
          <a:p>
            <a:endParaRPr lang="en-US" sz="6400" b="1" i="1" dirty="0">
              <a:solidFill>
                <a:schemeClr val="bg1"/>
              </a:solidFill>
            </a:endParaRPr>
          </a:p>
          <a:p>
            <a:pPr lvl="1"/>
            <a:r>
              <a:rPr lang="en-US" sz="7200" b="1" i="1" dirty="0">
                <a:solidFill>
                  <a:schemeClr val="bg1"/>
                </a:solidFill>
              </a:rPr>
              <a:t>Provide leadership </a:t>
            </a:r>
            <a:r>
              <a:rPr lang="en-US" sz="7200" i="1" dirty="0">
                <a:solidFill>
                  <a:schemeClr val="bg1"/>
                </a:solidFill>
              </a:rPr>
              <a:t>and a framework linking science and management to address shared ecological, climate, and social and economic issues across the basin. </a:t>
            </a:r>
          </a:p>
          <a:p>
            <a:pPr lvl="1"/>
            <a:r>
              <a:rPr lang="en-US" sz="7200" b="1" i="1" dirty="0">
                <a:solidFill>
                  <a:schemeClr val="bg1"/>
                </a:solidFill>
              </a:rPr>
              <a:t>Focus science and management </a:t>
            </a:r>
            <a:r>
              <a:rPr lang="en-US" sz="7200" i="1" dirty="0">
                <a:solidFill>
                  <a:schemeClr val="bg1"/>
                </a:solidFill>
              </a:rPr>
              <a:t>actions to sustain natural resources in the context of changing environmental conditions.</a:t>
            </a:r>
          </a:p>
          <a:p>
            <a:pPr lvl="1"/>
            <a:r>
              <a:rPr lang="en-US" sz="7200" b="1" i="1" dirty="0">
                <a:solidFill>
                  <a:schemeClr val="bg1"/>
                </a:solidFill>
              </a:rPr>
              <a:t>Enhance collaboration </a:t>
            </a:r>
            <a:r>
              <a:rPr lang="en-US" sz="7200" i="1" dirty="0">
                <a:solidFill>
                  <a:schemeClr val="bg1"/>
                </a:solidFill>
              </a:rPr>
              <a:t>to integrate science and management among Great Basin LCC partners particularly as related to climate change and other landscape-scale change agents.</a:t>
            </a:r>
          </a:p>
          <a:p>
            <a:pPr lvl="1"/>
            <a:r>
              <a:rPr lang="en-US" sz="7200" b="1" i="1" dirty="0">
                <a:solidFill>
                  <a:schemeClr val="bg1"/>
                </a:solidFill>
              </a:rPr>
              <a:t>Promote communication and education.</a:t>
            </a:r>
          </a:p>
          <a:p>
            <a:pPr lvl="1"/>
            <a:endParaRPr lang="en-US" sz="7200" b="1" dirty="0">
              <a:solidFill>
                <a:schemeClr val="bg1"/>
              </a:solidFill>
            </a:endParaRPr>
          </a:p>
        </p:txBody>
      </p:sp>
      <p:sp>
        <p:nvSpPr>
          <p:cNvPr id="4" name="Slide Number Placeholder 3"/>
          <p:cNvSpPr>
            <a:spLocks noGrp="1"/>
          </p:cNvSpPr>
          <p:nvPr>
            <p:ph type="sldNum" sz="quarter" idx="12"/>
          </p:nvPr>
        </p:nvSpPr>
        <p:spPr/>
        <p:txBody>
          <a:bodyPr/>
          <a:lstStyle/>
          <a:p>
            <a:fld id="{189B1B0B-7C81-408E-8A8F-09CF71F40946}" type="slidenum">
              <a:rPr lang="en-US" smtClean="0">
                <a:solidFill>
                  <a:prstClr val="white">
                    <a:shade val="50000"/>
                  </a:prstClr>
                </a:solidFill>
              </a:rPr>
              <a:pPr/>
              <a:t>3</a:t>
            </a:fld>
            <a:endParaRPr lang="en-US" dirty="0">
              <a:solidFill>
                <a:prstClr val="white">
                  <a:shade val="50000"/>
                </a:prstClr>
              </a:solidFill>
            </a:endParaRPr>
          </a:p>
        </p:txBody>
      </p:sp>
      <p:sp>
        <p:nvSpPr>
          <p:cNvPr id="5" name="TextBox 4"/>
          <p:cNvSpPr txBox="1"/>
          <p:nvPr/>
        </p:nvSpPr>
        <p:spPr>
          <a:xfrm>
            <a:off x="3200400" y="276092"/>
            <a:ext cx="3505200" cy="523220"/>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smtClean="0">
                <a:ln w="50800"/>
                <a:solidFill>
                  <a:prstClr val="black">
                    <a:shade val="50000"/>
                  </a:prstClr>
                </a:solidFill>
              </a:rPr>
              <a:t>Our Mission</a:t>
            </a:r>
            <a:endParaRPr lang="en-US" sz="2800" b="1" dirty="0">
              <a:ln w="50800"/>
              <a:solidFill>
                <a:prstClr val="black">
                  <a:shade val="50000"/>
                </a:prstClr>
              </a:solidFill>
            </a:endParaRPr>
          </a:p>
        </p:txBody>
      </p:sp>
      <p:pic>
        <p:nvPicPr>
          <p:cNvPr id="5122" name="Picture 2" descr="\\ilmnvso3ds1\so\users\ljkelly\Desktop\GB\GBRI Area Map.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495800"/>
            <a:ext cx="1885950" cy="21087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397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scene3d>
              <a:camera prst="orthographicFront"/>
              <a:lightRig rig="balanced" dir="t">
                <a:rot lat="0" lon="0" rev="2100000"/>
              </a:lightRig>
            </a:scene3d>
            <a:sp3d extrusionH="57150" prstMaterial="metal">
              <a:bevelT w="38100" h="25400"/>
              <a:contourClr>
                <a:schemeClr val="bg2"/>
              </a:contourClr>
            </a:sp3d>
          </a:bodyPr>
          <a:lstStyle/>
          <a:p>
            <a:r>
              <a:rPr lang="en-US" sz="2800" dirty="0" smtClean="0">
                <a:ln w="50800"/>
                <a:solidFill>
                  <a:schemeClr val="bg1">
                    <a:shade val="50000"/>
                  </a:schemeClr>
                </a:solidFill>
                <a:effectLst/>
              </a:rPr>
              <a:t>Sage Steppe in the Great Basin</a:t>
            </a:r>
            <a:endParaRPr lang="en-US" sz="2800" dirty="0">
              <a:ln w="50800"/>
              <a:solidFill>
                <a:schemeClr val="bg1">
                  <a:shade val="50000"/>
                </a:schemeClr>
              </a:solidFill>
              <a:effectLst/>
            </a:endParaRPr>
          </a:p>
        </p:txBody>
      </p:sp>
      <p:sp>
        <p:nvSpPr>
          <p:cNvPr id="2" name="Content Placeholder 1"/>
          <p:cNvSpPr>
            <a:spLocks noGrp="1"/>
          </p:cNvSpPr>
          <p:nvPr>
            <p:ph idx="1"/>
          </p:nvPr>
        </p:nvSpPr>
        <p:spPr/>
        <p:txBody>
          <a:bodyPr>
            <a:scene3d>
              <a:camera prst="orthographicFront"/>
              <a:lightRig rig="balanced" dir="t">
                <a:rot lat="0" lon="0" rev="2100000"/>
              </a:lightRig>
            </a:scene3d>
            <a:sp3d extrusionH="57150" prstMaterial="metal">
              <a:bevelT w="38100" h="25400"/>
              <a:contourClr>
                <a:schemeClr val="bg2"/>
              </a:contourClr>
            </a:sp3d>
          </a:bodyPr>
          <a:lstStyle/>
          <a:p>
            <a:pPr lvl="1"/>
            <a:r>
              <a:rPr lang="en-US" sz="2400" b="1" dirty="0" smtClean="0">
                <a:ln w="50800"/>
                <a:solidFill>
                  <a:schemeClr val="bg1">
                    <a:shade val="50000"/>
                  </a:schemeClr>
                </a:solidFill>
              </a:rPr>
              <a:t>Cheat Grass die-off</a:t>
            </a:r>
          </a:p>
          <a:p>
            <a:pPr lvl="1"/>
            <a:r>
              <a:rPr lang="en-US" sz="2400" b="1" dirty="0" smtClean="0">
                <a:ln w="50800"/>
                <a:solidFill>
                  <a:schemeClr val="bg1">
                    <a:shade val="50000"/>
                  </a:schemeClr>
                </a:solidFill>
              </a:rPr>
              <a:t>Greater Sage-grouse</a:t>
            </a:r>
          </a:p>
          <a:p>
            <a:pPr lvl="1"/>
            <a:r>
              <a:rPr lang="en-US" b="1" dirty="0" smtClean="0">
                <a:ln w="50800"/>
                <a:solidFill>
                  <a:schemeClr val="bg1">
                    <a:shade val="50000"/>
                  </a:schemeClr>
                </a:solidFill>
              </a:rPr>
              <a:t>Bi-State Sage-grouse</a:t>
            </a:r>
            <a:endParaRPr lang="en-US" sz="2400" b="1" dirty="0" smtClean="0">
              <a:ln w="50800"/>
              <a:solidFill>
                <a:schemeClr val="bg1">
                  <a:shade val="50000"/>
                </a:schemeClr>
              </a:solidFill>
            </a:endParaRPr>
          </a:p>
          <a:p>
            <a:pPr lvl="1"/>
            <a:r>
              <a:rPr lang="en-US" sz="2400" b="1" dirty="0" smtClean="0">
                <a:ln w="50800"/>
                <a:solidFill>
                  <a:schemeClr val="bg1">
                    <a:shade val="50000"/>
                  </a:schemeClr>
                </a:solidFill>
              </a:rPr>
              <a:t> Inter-LCC collaboration effort </a:t>
            </a:r>
          </a:p>
          <a:p>
            <a:pPr lvl="2"/>
            <a:r>
              <a:rPr lang="en-US" sz="2200" b="1" dirty="0" smtClean="0">
                <a:ln w="50800"/>
                <a:solidFill>
                  <a:schemeClr val="bg1">
                    <a:shade val="50000"/>
                  </a:schemeClr>
                </a:solidFill>
              </a:rPr>
              <a:t>LC Map for Sage Grouse data</a:t>
            </a:r>
          </a:p>
          <a:p>
            <a:pPr marL="585216" lvl="1" indent="0">
              <a:buNone/>
            </a:pPr>
            <a:endParaRPr lang="en-US" sz="2400" b="1" dirty="0" smtClean="0">
              <a:ln w="50800"/>
              <a:solidFill>
                <a:schemeClr val="bg1">
                  <a:shade val="50000"/>
                </a:schemeClr>
              </a:solidFill>
            </a:endParaRPr>
          </a:p>
          <a:p>
            <a:pPr lvl="1"/>
            <a:endParaRPr lang="en-US" sz="2400" b="1" dirty="0" smtClean="0">
              <a:ln w="50800"/>
              <a:solidFill>
                <a:schemeClr val="bg1">
                  <a:shade val="50000"/>
                </a:schemeClr>
              </a:solidFill>
            </a:endParaRPr>
          </a:p>
          <a:p>
            <a:pPr lvl="1"/>
            <a:endParaRPr lang="en-US" b="1" dirty="0" smtClean="0">
              <a:ln w="50800"/>
              <a:solidFill>
                <a:schemeClr val="bg1">
                  <a:shade val="50000"/>
                </a:schemeClr>
              </a:solidFill>
            </a:endParaRPr>
          </a:p>
          <a:p>
            <a:pPr lvl="1"/>
            <a:endParaRPr lang="en-US" b="1" dirty="0">
              <a:ln w="50800"/>
              <a:solidFill>
                <a:schemeClr val="bg1">
                  <a:shade val="50000"/>
                </a:schemeClr>
              </a:solidFill>
            </a:endParaRPr>
          </a:p>
        </p:txBody>
      </p:sp>
      <p:sp>
        <p:nvSpPr>
          <p:cNvPr id="3" name="Slide Number Placeholder 2"/>
          <p:cNvSpPr>
            <a:spLocks noGrp="1"/>
          </p:cNvSpPr>
          <p:nvPr>
            <p:ph type="sldNum" sz="quarter" idx="12"/>
          </p:nvPr>
        </p:nvSpPr>
        <p:spPr/>
        <p:txBody>
          <a:bodyPr/>
          <a:lstStyle/>
          <a:p>
            <a:fld id="{189B1B0B-7C81-408E-8A8F-09CF71F40946}" type="slidenum">
              <a:rPr lang="en-US" smtClean="0">
                <a:solidFill>
                  <a:prstClr val="white">
                    <a:shade val="50000"/>
                  </a:prstClr>
                </a:solidFill>
              </a:rPr>
              <a:pPr/>
              <a:t>4</a:t>
            </a:fld>
            <a:endParaRPr lang="en-US" dirty="0">
              <a:solidFill>
                <a:prstClr val="white">
                  <a:shade val="50000"/>
                </a:prstClr>
              </a:solidFill>
            </a:endParaRPr>
          </a:p>
        </p:txBody>
      </p:sp>
      <p:pic>
        <p:nvPicPr>
          <p:cNvPr id="4099" name="Picture 3" descr="\\ilmnvso3ds1\so\users\ljkelly\Desktop\GB\Photos\Cheatgra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191000"/>
            <a:ext cx="2749208" cy="18346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style>
          <a:lnRef idx="2">
            <a:schemeClr val="accent1"/>
          </a:lnRef>
          <a:fillRef idx="1">
            <a:schemeClr val="lt1"/>
          </a:fillRef>
          <a:effectRef idx="0">
            <a:schemeClr val="accent1"/>
          </a:effectRef>
          <a:fontRef idx="minor">
            <a:schemeClr val="dk1"/>
          </a:fontRef>
        </p:style>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1514996"/>
            <a:ext cx="2279035" cy="26938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4841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381001"/>
            <a:ext cx="7143750" cy="838199"/>
          </a:xfrm>
        </p:spPr>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r>
              <a:rPr lang="en-US" sz="2800" dirty="0">
                <a:ln w="50800"/>
                <a:solidFill>
                  <a:schemeClr val="bg1">
                    <a:shade val="50000"/>
                  </a:schemeClr>
                </a:solidFill>
                <a:effectLst/>
              </a:rPr>
              <a:t> </a:t>
            </a:r>
            <a:r>
              <a:rPr lang="en-US" sz="3100" dirty="0">
                <a:ln w="50800"/>
                <a:solidFill>
                  <a:schemeClr val="bg1">
                    <a:shade val="50000"/>
                  </a:schemeClr>
                </a:solidFill>
                <a:latin typeface="+mn-lt"/>
                <a:ea typeface="+mn-ea"/>
                <a:cs typeface="+mn-cs"/>
              </a:rPr>
              <a:t>Coordination of Climate information</a:t>
            </a:r>
            <a:br>
              <a:rPr lang="en-US" sz="3100" dirty="0">
                <a:ln w="50800"/>
                <a:solidFill>
                  <a:schemeClr val="bg1">
                    <a:shade val="50000"/>
                  </a:schemeClr>
                </a:solidFill>
                <a:latin typeface="+mn-lt"/>
                <a:ea typeface="+mn-ea"/>
                <a:cs typeface="+mn-cs"/>
              </a:rPr>
            </a:br>
            <a:endParaRPr lang="en-US" sz="3100" dirty="0">
              <a:ln w="50800"/>
              <a:solidFill>
                <a:schemeClr val="bg1">
                  <a:shade val="50000"/>
                </a:schemeClr>
              </a:solidFill>
              <a:latin typeface="+mn-lt"/>
              <a:ea typeface="+mn-ea"/>
              <a:cs typeface="+mn-cs"/>
            </a:endParaRPr>
          </a:p>
        </p:txBody>
      </p:sp>
      <p:sp>
        <p:nvSpPr>
          <p:cNvPr id="2" name="Content Placeholder 1"/>
          <p:cNvSpPr>
            <a:spLocks noGrp="1"/>
          </p:cNvSpPr>
          <p:nvPr>
            <p:ph idx="1"/>
          </p:nvPr>
        </p:nvSpPr>
        <p:spPr>
          <a:xfrm>
            <a:off x="457200" y="1084532"/>
            <a:ext cx="8229600" cy="4709160"/>
          </a:xfrm>
        </p:spPr>
        <p:txBody>
          <a:bodyPr>
            <a:scene3d>
              <a:camera prst="orthographicFront"/>
              <a:lightRig rig="balanced" dir="t">
                <a:rot lat="0" lon="0" rev="2100000"/>
              </a:lightRig>
            </a:scene3d>
            <a:sp3d extrusionH="57150" prstMaterial="metal">
              <a:bevelT w="38100" h="25400"/>
              <a:contourClr>
                <a:schemeClr val="bg2"/>
              </a:contourClr>
            </a:sp3d>
          </a:bodyPr>
          <a:lstStyle/>
          <a:p>
            <a:pPr>
              <a:buNone/>
            </a:pPr>
            <a:endParaRPr lang="en-US" sz="2400" b="1" dirty="0" smtClean="0">
              <a:ln w="50800"/>
              <a:solidFill>
                <a:schemeClr val="bg1">
                  <a:shade val="50000"/>
                </a:schemeClr>
              </a:solidFill>
            </a:endParaRPr>
          </a:p>
          <a:p>
            <a:pPr lvl="1"/>
            <a:r>
              <a:rPr lang="en-US" b="1" dirty="0" smtClean="0">
                <a:ln w="50800"/>
                <a:solidFill>
                  <a:schemeClr val="bg1">
                    <a:shade val="50000"/>
                  </a:schemeClr>
                </a:solidFill>
              </a:rPr>
              <a:t>Great Basin Climate Forum held in 2013:  Spring and Fall in Reno, NV and Bishop California</a:t>
            </a:r>
          </a:p>
          <a:p>
            <a:pPr lvl="2"/>
            <a:r>
              <a:rPr lang="en-US" b="1" dirty="0" smtClean="0">
                <a:ln w="50800"/>
                <a:solidFill>
                  <a:schemeClr val="bg1">
                    <a:shade val="50000"/>
                  </a:schemeClr>
                </a:solidFill>
              </a:rPr>
              <a:t>A discussion of current conditions in the Great Basin</a:t>
            </a:r>
          </a:p>
          <a:p>
            <a:pPr lvl="2"/>
            <a:r>
              <a:rPr lang="en-US" b="1" dirty="0" smtClean="0">
                <a:ln w="50800"/>
                <a:solidFill>
                  <a:schemeClr val="bg1">
                    <a:shade val="50000"/>
                  </a:schemeClr>
                </a:solidFill>
              </a:rPr>
              <a:t>In Partnership with:</a:t>
            </a:r>
          </a:p>
          <a:p>
            <a:pPr lvl="3"/>
            <a:r>
              <a:rPr lang="en-US" b="1" dirty="0" smtClean="0">
                <a:ln w="50800"/>
                <a:solidFill>
                  <a:schemeClr val="bg1">
                    <a:shade val="50000"/>
                  </a:schemeClr>
                </a:solidFill>
              </a:rPr>
              <a:t>Desert Research Institute</a:t>
            </a:r>
          </a:p>
          <a:p>
            <a:pPr lvl="3"/>
            <a:r>
              <a:rPr lang="en-US" b="1" dirty="0" smtClean="0">
                <a:ln w="50800"/>
                <a:solidFill>
                  <a:schemeClr val="bg1">
                    <a:shade val="50000"/>
                  </a:schemeClr>
                </a:solidFill>
              </a:rPr>
              <a:t>California Nevada Applications Program</a:t>
            </a:r>
          </a:p>
          <a:p>
            <a:pPr lvl="3"/>
            <a:r>
              <a:rPr lang="en-US" b="1" dirty="0" smtClean="0">
                <a:ln w="50800"/>
                <a:solidFill>
                  <a:schemeClr val="bg1">
                    <a:shade val="50000"/>
                  </a:schemeClr>
                </a:solidFill>
              </a:rPr>
              <a:t>Great Basin LCC</a:t>
            </a:r>
          </a:p>
          <a:p>
            <a:pPr lvl="1"/>
            <a:r>
              <a:rPr lang="en-US" b="1" dirty="0" smtClean="0">
                <a:ln w="50800"/>
                <a:solidFill>
                  <a:schemeClr val="bg1">
                    <a:shade val="50000"/>
                  </a:schemeClr>
                </a:solidFill>
              </a:rPr>
              <a:t> Climate Dashboard </a:t>
            </a:r>
          </a:p>
          <a:p>
            <a:pPr lvl="1"/>
            <a:r>
              <a:rPr lang="en-US" b="1" dirty="0" smtClean="0">
                <a:ln w="50800"/>
                <a:solidFill>
                  <a:schemeClr val="bg1">
                    <a:shade val="50000"/>
                  </a:schemeClr>
                </a:solidFill>
              </a:rPr>
              <a:t>For information: </a:t>
            </a:r>
            <a:r>
              <a:rPr lang="en-US" sz="2000" b="1" dirty="0" smtClean="0">
                <a:ln w="50800"/>
                <a:solidFill>
                  <a:schemeClr val="bg1">
                    <a:shade val="50000"/>
                  </a:schemeClr>
                </a:solidFill>
              </a:rPr>
              <a:t>GreatBasinLCC.org</a:t>
            </a:r>
          </a:p>
          <a:p>
            <a:pPr lvl="2"/>
            <a:r>
              <a:rPr lang="en-US" sz="1800" b="1" dirty="0" smtClean="0">
                <a:ln w="50800"/>
                <a:solidFill>
                  <a:schemeClr val="bg1">
                    <a:shade val="50000"/>
                  </a:schemeClr>
                </a:solidFill>
              </a:rPr>
              <a:t> or email:  todd_hopkins@usgs.gov</a:t>
            </a:r>
            <a:endParaRPr lang="en-US" sz="2200" b="1" dirty="0">
              <a:ln w="50800"/>
              <a:solidFill>
                <a:schemeClr val="bg1">
                  <a:shade val="50000"/>
                </a:schemeClr>
              </a:solidFill>
            </a:endParaRPr>
          </a:p>
        </p:txBody>
      </p:sp>
      <p:sp>
        <p:nvSpPr>
          <p:cNvPr id="3" name="Slide Number Placeholder 2"/>
          <p:cNvSpPr>
            <a:spLocks noGrp="1"/>
          </p:cNvSpPr>
          <p:nvPr>
            <p:ph type="sldNum" sz="quarter" idx="12"/>
          </p:nvPr>
        </p:nvSpPr>
        <p:spPr/>
        <p:txBody>
          <a:bodyPr/>
          <a:lstStyle/>
          <a:p>
            <a:fld id="{189B1B0B-7C81-408E-8A8F-09CF71F40946}" type="slidenum">
              <a:rPr lang="en-US" smtClean="0">
                <a:solidFill>
                  <a:prstClr val="white">
                    <a:shade val="50000"/>
                  </a:prstClr>
                </a:solidFill>
              </a:rPr>
              <a:pPr/>
              <a:t>5</a:t>
            </a:fld>
            <a:endParaRPr lang="en-US" dirty="0">
              <a:solidFill>
                <a:prstClr val="white">
                  <a:shade val="50000"/>
                </a:prstClr>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105400"/>
            <a:ext cx="2209800" cy="14214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75086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n w="50800"/>
                <a:solidFill>
                  <a:schemeClr val="bg1">
                    <a:shade val="50000"/>
                  </a:schemeClr>
                </a:solidFill>
                <a:latin typeface="+mn-lt"/>
                <a:ea typeface="+mn-ea"/>
                <a:cs typeface="+mn-cs"/>
              </a:rPr>
              <a:t>Coordination of Climate Information</a:t>
            </a:r>
            <a:br>
              <a:rPr lang="en-US" sz="2800" dirty="0">
                <a:ln w="50800"/>
                <a:solidFill>
                  <a:schemeClr val="bg1">
                    <a:shade val="50000"/>
                  </a:schemeClr>
                </a:solidFill>
                <a:latin typeface="+mn-lt"/>
                <a:ea typeface="+mn-ea"/>
                <a:cs typeface="+mn-cs"/>
              </a:rPr>
            </a:br>
            <a:endParaRPr lang="en-US" sz="2800" dirty="0">
              <a:ln w="50800"/>
              <a:solidFill>
                <a:schemeClr val="bg1">
                  <a:shade val="50000"/>
                </a:schemeClr>
              </a:solidFill>
              <a:latin typeface="+mn-lt"/>
              <a:ea typeface="+mn-ea"/>
              <a:cs typeface="+mn-cs"/>
            </a:endParaRPr>
          </a:p>
        </p:txBody>
      </p:sp>
      <p:sp>
        <p:nvSpPr>
          <p:cNvPr id="3" name="Content Placeholder 2"/>
          <p:cNvSpPr>
            <a:spLocks noGrp="1"/>
          </p:cNvSpPr>
          <p:nvPr>
            <p:ph idx="1"/>
          </p:nvPr>
        </p:nvSpPr>
        <p:spPr/>
        <p:txBody>
          <a:bodyPr>
            <a:normAutofit/>
          </a:bodyPr>
          <a:lstStyle/>
          <a:p>
            <a:pPr lvl="2"/>
            <a:r>
              <a:rPr lang="en-US" sz="2800" b="1" dirty="0">
                <a:ln w="50800"/>
                <a:solidFill>
                  <a:schemeClr val="bg1">
                    <a:shade val="50000"/>
                  </a:schemeClr>
                </a:solidFill>
              </a:rPr>
              <a:t>Forum topics include:</a:t>
            </a:r>
          </a:p>
          <a:p>
            <a:pPr lvl="2"/>
            <a:r>
              <a:rPr lang="en-US" sz="2800" b="1" dirty="0">
                <a:ln w="50800"/>
                <a:solidFill>
                  <a:schemeClr val="bg1">
                    <a:shade val="50000"/>
                  </a:schemeClr>
                </a:solidFill>
              </a:rPr>
              <a:t>A recap of the summer and early fall climate conditions</a:t>
            </a:r>
          </a:p>
          <a:p>
            <a:pPr lvl="2"/>
            <a:r>
              <a:rPr lang="en-US" sz="2800" b="1" dirty="0">
                <a:ln w="50800"/>
                <a:solidFill>
                  <a:schemeClr val="bg1">
                    <a:shade val="50000"/>
                  </a:schemeClr>
                </a:solidFill>
              </a:rPr>
              <a:t>Review of summer and early fall wildfire conditions</a:t>
            </a:r>
          </a:p>
          <a:p>
            <a:pPr lvl="2"/>
            <a:r>
              <a:rPr lang="en-US" sz="2800" b="1" dirty="0">
                <a:ln w="50800"/>
                <a:solidFill>
                  <a:schemeClr val="bg1">
                    <a:shade val="50000"/>
                  </a:schemeClr>
                </a:solidFill>
              </a:rPr>
              <a:t>Hydro-climate effects on rangeland ecosystem soils</a:t>
            </a:r>
          </a:p>
          <a:p>
            <a:pPr lvl="2"/>
            <a:r>
              <a:rPr lang="en-US" sz="2800" b="1" dirty="0">
                <a:ln w="50800"/>
                <a:solidFill>
                  <a:schemeClr val="bg1">
                    <a:shade val="50000"/>
                  </a:schemeClr>
                </a:solidFill>
              </a:rPr>
              <a:t>Current climate impacts on Great Basin Tribes</a:t>
            </a:r>
          </a:p>
        </p:txBody>
      </p:sp>
      <p:sp>
        <p:nvSpPr>
          <p:cNvPr id="4" name="Slide Number Placeholder 3"/>
          <p:cNvSpPr>
            <a:spLocks noGrp="1"/>
          </p:cNvSpPr>
          <p:nvPr>
            <p:ph type="sldNum" sz="quarter" idx="12"/>
          </p:nvPr>
        </p:nvSpPr>
        <p:spPr/>
        <p:txBody>
          <a:bodyPr/>
          <a:lstStyle/>
          <a:p>
            <a:pPr>
              <a:defRPr/>
            </a:pPr>
            <a:fld id="{14EDBAD8-56FE-4880-8600-7FE958C35E4C}" type="slidenum">
              <a:rPr lang="en-US" smtClean="0">
                <a:solidFill>
                  <a:prstClr val="white">
                    <a:tint val="75000"/>
                  </a:prstClr>
                </a:solidFill>
              </a:rPr>
              <a:pPr>
                <a:defRPr/>
              </a:pPr>
              <a:t>6</a:t>
            </a:fld>
            <a:endParaRPr lang="en-US">
              <a:solidFill>
                <a:prstClr val="white">
                  <a:tint val="75000"/>
                </a:prstClr>
              </a:solidFill>
            </a:endParaRPr>
          </a:p>
        </p:txBody>
      </p:sp>
    </p:spTree>
    <p:extLst>
      <p:ext uri="{BB962C8B-B14F-4D97-AF65-F5344CB8AC3E}">
        <p14:creationId xmlns:p14="http://schemas.microsoft.com/office/powerpoint/2010/main" val="5888914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750"/>
            <a:ext cx="8229600" cy="1630362"/>
          </a:xfrm>
        </p:spPr>
        <p:txBody>
          <a:bodyPr>
            <a:noAutofit/>
          </a:bodyPr>
          <a:lstStyle/>
          <a:p>
            <a:r>
              <a:rPr lang="en-US" sz="2800" dirty="0">
                <a:ln w="50800"/>
                <a:solidFill>
                  <a:schemeClr val="bg1">
                    <a:shade val="50000"/>
                  </a:schemeClr>
                </a:solidFill>
                <a:latin typeface="+mn-lt"/>
                <a:ea typeface="+mn-ea"/>
                <a:cs typeface="+mn-cs"/>
              </a:rPr>
              <a:t>Fire and Other Disturbance Effects, Soil Erosion, and Restoration in Sagebrush Steppe</a:t>
            </a:r>
            <a:br>
              <a:rPr lang="en-US" sz="2800" dirty="0">
                <a:ln w="50800"/>
                <a:solidFill>
                  <a:schemeClr val="bg1">
                    <a:shade val="50000"/>
                  </a:schemeClr>
                </a:solidFill>
                <a:latin typeface="+mn-lt"/>
                <a:ea typeface="+mn-ea"/>
                <a:cs typeface="+mn-cs"/>
              </a:rPr>
            </a:br>
            <a:endParaRPr lang="en-US" sz="2800" dirty="0">
              <a:ln w="50800"/>
              <a:solidFill>
                <a:schemeClr val="bg1">
                  <a:shade val="50000"/>
                </a:schemeClr>
              </a:solidFill>
              <a:latin typeface="+mn-lt"/>
              <a:ea typeface="+mn-ea"/>
              <a:cs typeface="+mn-cs"/>
            </a:endParaRPr>
          </a:p>
        </p:txBody>
      </p:sp>
      <p:sp>
        <p:nvSpPr>
          <p:cNvPr id="3" name="Content Placeholder 2"/>
          <p:cNvSpPr>
            <a:spLocks noGrp="1"/>
          </p:cNvSpPr>
          <p:nvPr>
            <p:ph idx="1"/>
          </p:nvPr>
        </p:nvSpPr>
        <p:spPr>
          <a:xfrm>
            <a:off x="457200" y="990600"/>
            <a:ext cx="8229600" cy="5318760"/>
          </a:xfrm>
        </p:spPr>
        <p:txBody>
          <a:bodyPr>
            <a:normAutofit/>
          </a:bodyPr>
          <a:lstStyle/>
          <a:p>
            <a:r>
              <a:rPr lang="en-US" sz="2000" b="1" dirty="0">
                <a:ln w="50800"/>
                <a:solidFill>
                  <a:schemeClr val="bg1">
                    <a:shade val="50000"/>
                  </a:schemeClr>
                </a:solidFill>
              </a:rPr>
              <a:t>Land use and unintentional (e.g., wildfire) disturbances are increasingly dominant factors affecting land-use planning and management of semiarid landscapes, particularly in sagebrush steppe rangelands. </a:t>
            </a:r>
            <a:endParaRPr lang="en-US" sz="2000" b="1" dirty="0" smtClean="0">
              <a:ln w="50800"/>
              <a:solidFill>
                <a:schemeClr val="bg1">
                  <a:shade val="50000"/>
                </a:schemeClr>
              </a:solidFill>
            </a:endParaRPr>
          </a:p>
          <a:p>
            <a:r>
              <a:rPr lang="en-US" sz="2000" b="1" dirty="0" smtClean="0">
                <a:ln w="50800"/>
                <a:solidFill>
                  <a:schemeClr val="bg1">
                    <a:shade val="50000"/>
                  </a:schemeClr>
                </a:solidFill>
              </a:rPr>
              <a:t>In </a:t>
            </a:r>
            <a:r>
              <a:rPr lang="en-US" sz="2000" b="1" dirty="0">
                <a:ln w="50800"/>
                <a:solidFill>
                  <a:schemeClr val="bg1">
                    <a:shade val="50000"/>
                  </a:schemeClr>
                </a:solidFill>
              </a:rPr>
              <a:t>the last 10-20 years, wildfires are occurring more frequently and increasingly in very large burn patches. </a:t>
            </a:r>
            <a:endParaRPr lang="en-US" sz="2000" b="1" dirty="0" smtClean="0">
              <a:ln w="50800"/>
              <a:solidFill>
                <a:schemeClr val="bg1">
                  <a:shade val="50000"/>
                </a:schemeClr>
              </a:solidFill>
            </a:endParaRPr>
          </a:p>
        </p:txBody>
      </p:sp>
      <p:sp>
        <p:nvSpPr>
          <p:cNvPr id="4" name="Slide Number Placeholder 3"/>
          <p:cNvSpPr>
            <a:spLocks noGrp="1"/>
          </p:cNvSpPr>
          <p:nvPr>
            <p:ph type="sldNum" sz="quarter" idx="12"/>
          </p:nvPr>
        </p:nvSpPr>
        <p:spPr/>
        <p:txBody>
          <a:bodyPr/>
          <a:lstStyle/>
          <a:p>
            <a:pPr>
              <a:defRPr/>
            </a:pPr>
            <a:fld id="{14EDBAD8-56FE-4880-8600-7FE958C35E4C}" type="slidenum">
              <a:rPr lang="en-US" smtClean="0">
                <a:solidFill>
                  <a:prstClr val="white">
                    <a:tint val="75000"/>
                  </a:prstClr>
                </a:solidFill>
              </a:rPr>
              <a:pPr>
                <a:defRPr/>
              </a:pPr>
              <a:t>7</a:t>
            </a:fld>
            <a:endParaRPr lang="en-US">
              <a:solidFill>
                <a:prstClr val="white">
                  <a:tint val="75000"/>
                </a:prstClr>
              </a:solidFill>
            </a:endParaRPr>
          </a:p>
        </p:txBody>
      </p:sp>
      <p:pic>
        <p:nvPicPr>
          <p:cNvPr id="5" name="Picture 2" descr="http://fresc.usgs.gov/images/research/Germino_fi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199902"/>
            <a:ext cx="4953000" cy="3658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868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ln w="50800"/>
                <a:solidFill>
                  <a:schemeClr val="bg1">
                    <a:shade val="50000"/>
                  </a:schemeClr>
                </a:solidFill>
              </a:rPr>
              <a:t>Fire and Other Disturbance Effects, Soil Erosion, and Restoration in Sagebrush Steppe</a:t>
            </a:r>
            <a:br>
              <a:rPr lang="en-US" sz="2400" dirty="0">
                <a:ln w="50800"/>
                <a:solidFill>
                  <a:schemeClr val="bg1">
                    <a:shade val="50000"/>
                  </a:schemeClr>
                </a:solidFill>
              </a:rPr>
            </a:br>
            <a:endParaRPr lang="en-US" sz="2400" dirty="0"/>
          </a:p>
        </p:txBody>
      </p:sp>
      <p:sp>
        <p:nvSpPr>
          <p:cNvPr id="3" name="Content Placeholder 2"/>
          <p:cNvSpPr>
            <a:spLocks noGrp="1"/>
          </p:cNvSpPr>
          <p:nvPr>
            <p:ph idx="1"/>
          </p:nvPr>
        </p:nvSpPr>
        <p:spPr>
          <a:xfrm>
            <a:off x="457200" y="1447800"/>
            <a:ext cx="8229600" cy="4861560"/>
          </a:xfrm>
        </p:spPr>
        <p:txBody>
          <a:bodyPr>
            <a:normAutofit/>
          </a:bodyPr>
          <a:lstStyle/>
          <a:p>
            <a:r>
              <a:rPr lang="en-US" sz="2400" b="1" dirty="0">
                <a:ln w="50800"/>
                <a:solidFill>
                  <a:schemeClr val="bg1">
                    <a:shade val="50000"/>
                  </a:schemeClr>
                </a:solidFill>
              </a:rPr>
              <a:t>Major conservation investments are often directed towards stabilizing soils and promoting native or desirable perennial plant communities that support wildlife and sustain livestock values under current and future conditions. </a:t>
            </a:r>
          </a:p>
          <a:p>
            <a:r>
              <a:rPr lang="en-US" sz="2400" b="1" dirty="0" err="1">
                <a:ln w="50800"/>
                <a:solidFill>
                  <a:schemeClr val="bg1">
                    <a:shade val="50000"/>
                  </a:schemeClr>
                </a:solidFill>
              </a:rPr>
              <a:t>Dr</a:t>
            </a:r>
            <a:r>
              <a:rPr lang="en-US" sz="2400" b="1" dirty="0">
                <a:ln w="50800"/>
                <a:solidFill>
                  <a:schemeClr val="bg1">
                    <a:shade val="50000"/>
                  </a:schemeClr>
                </a:solidFill>
              </a:rPr>
              <a:t> </a:t>
            </a:r>
            <a:r>
              <a:rPr lang="en-US" sz="2400" b="1" dirty="0" err="1">
                <a:ln w="50800"/>
                <a:solidFill>
                  <a:schemeClr val="bg1">
                    <a:shade val="50000"/>
                  </a:schemeClr>
                </a:solidFill>
              </a:rPr>
              <a:t>Germino’s</a:t>
            </a:r>
            <a:r>
              <a:rPr lang="en-US" sz="2400" b="1" dirty="0">
                <a:ln w="50800"/>
                <a:solidFill>
                  <a:schemeClr val="bg1">
                    <a:shade val="50000"/>
                  </a:schemeClr>
                </a:solidFill>
              </a:rPr>
              <a:t> research group is evaluating risks of soil erosion and exotic-plant invasions, and native-plant selection for restoration plantings.</a:t>
            </a:r>
          </a:p>
          <a:p>
            <a:endParaRPr lang="en-US" sz="2400" b="1" dirty="0">
              <a:ln w="50800"/>
              <a:solidFill>
                <a:schemeClr val="bg1">
                  <a:shade val="50000"/>
                </a:schemeClr>
              </a:solidFill>
            </a:endParaRPr>
          </a:p>
          <a:p>
            <a:endParaRPr lang="en-US" sz="2400" dirty="0"/>
          </a:p>
        </p:txBody>
      </p:sp>
      <p:sp>
        <p:nvSpPr>
          <p:cNvPr id="4" name="Slide Number Placeholder 3"/>
          <p:cNvSpPr>
            <a:spLocks noGrp="1"/>
          </p:cNvSpPr>
          <p:nvPr>
            <p:ph type="sldNum" sz="quarter" idx="12"/>
          </p:nvPr>
        </p:nvSpPr>
        <p:spPr/>
        <p:txBody>
          <a:bodyPr/>
          <a:lstStyle/>
          <a:p>
            <a:pPr>
              <a:defRPr/>
            </a:pPr>
            <a:fld id="{14EDBAD8-56FE-4880-8600-7FE958C35E4C}" type="slidenum">
              <a:rPr lang="en-US" smtClean="0">
                <a:solidFill>
                  <a:prstClr val="white">
                    <a:tint val="75000"/>
                  </a:prstClr>
                </a:solidFill>
              </a:rPr>
              <a:pPr>
                <a:defRPr/>
              </a:pPr>
              <a:t>8</a:t>
            </a:fld>
            <a:endParaRPr lang="en-US">
              <a:solidFill>
                <a:prstClr val="white">
                  <a:tint val="75000"/>
                </a:prstClr>
              </a:solidFill>
            </a:endParaRPr>
          </a:p>
        </p:txBody>
      </p:sp>
    </p:spTree>
    <p:extLst>
      <p:ext uri="{BB962C8B-B14F-4D97-AF65-F5344CB8AC3E}">
        <p14:creationId xmlns:p14="http://schemas.microsoft.com/office/powerpoint/2010/main" val="3125083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Autofit/>
          </a:bodyPr>
          <a:lstStyle/>
          <a:p>
            <a:r>
              <a:rPr lang="en-US" sz="2800" dirty="0">
                <a:ln w="50800"/>
                <a:solidFill>
                  <a:schemeClr val="bg1">
                    <a:shade val="50000"/>
                  </a:schemeClr>
                </a:solidFill>
                <a:latin typeface="+mn-lt"/>
                <a:ea typeface="+mn-ea"/>
                <a:cs typeface="+mn-cs"/>
              </a:rPr>
              <a:t>Collaborative Partnering in Science </a:t>
            </a:r>
            <a:r>
              <a:rPr lang="en-US" sz="2800" dirty="0" smtClean="0">
                <a:ln w="50800"/>
                <a:solidFill>
                  <a:schemeClr val="bg1">
                    <a:shade val="50000"/>
                  </a:schemeClr>
                </a:solidFill>
                <a:latin typeface="+mn-lt"/>
                <a:ea typeface="+mn-ea"/>
                <a:cs typeface="+mn-cs"/>
              </a:rPr>
              <a:t/>
            </a:r>
            <a:br>
              <a:rPr lang="en-US" sz="2800" dirty="0" smtClean="0">
                <a:ln w="50800"/>
                <a:solidFill>
                  <a:schemeClr val="bg1">
                    <a:shade val="50000"/>
                  </a:schemeClr>
                </a:solidFill>
                <a:latin typeface="+mn-lt"/>
                <a:ea typeface="+mn-ea"/>
                <a:cs typeface="+mn-cs"/>
              </a:rPr>
            </a:br>
            <a:r>
              <a:rPr lang="en-US" sz="2800" dirty="0" smtClean="0">
                <a:ln w="50800"/>
                <a:solidFill>
                  <a:schemeClr val="bg1">
                    <a:shade val="50000"/>
                  </a:schemeClr>
                </a:solidFill>
                <a:latin typeface="+mn-lt"/>
                <a:ea typeface="+mn-ea"/>
                <a:cs typeface="+mn-cs"/>
              </a:rPr>
              <a:t>and </a:t>
            </a:r>
            <a:r>
              <a:rPr lang="en-US" sz="2800" dirty="0">
                <a:ln w="50800"/>
                <a:solidFill>
                  <a:schemeClr val="bg1">
                    <a:shade val="50000"/>
                  </a:schemeClr>
                </a:solidFill>
                <a:latin typeface="+mn-lt"/>
                <a:ea typeface="+mn-ea"/>
                <a:cs typeface="+mn-cs"/>
              </a:rPr>
              <a:t>Land Management</a:t>
            </a:r>
            <a:r>
              <a:rPr lang="en-US" sz="2800" dirty="0">
                <a:effectLst/>
              </a:rPr>
              <a:t/>
            </a:r>
            <a:br>
              <a:rPr lang="en-US" sz="2800" dirty="0">
                <a:effectLst/>
              </a:rPr>
            </a:br>
            <a:endParaRPr lang="en-US" sz="2800" dirty="0"/>
          </a:p>
        </p:txBody>
      </p:sp>
      <p:sp>
        <p:nvSpPr>
          <p:cNvPr id="3" name="Content Placeholder 2"/>
          <p:cNvSpPr>
            <a:spLocks noGrp="1"/>
          </p:cNvSpPr>
          <p:nvPr>
            <p:ph idx="1"/>
          </p:nvPr>
        </p:nvSpPr>
        <p:spPr>
          <a:xfrm>
            <a:off x="457200" y="1066800"/>
            <a:ext cx="8229600" cy="5242560"/>
          </a:xfrm>
        </p:spPr>
        <p:txBody>
          <a:bodyPr>
            <a:normAutofit/>
          </a:bodyPr>
          <a:lstStyle/>
          <a:p>
            <a:endParaRPr lang="en-US" sz="2000" b="1" dirty="0" smtClean="0">
              <a:ln w="50800"/>
              <a:solidFill>
                <a:schemeClr val="bg1">
                  <a:shade val="50000"/>
                </a:schemeClr>
              </a:solidFill>
            </a:endParaRPr>
          </a:p>
          <a:p>
            <a:r>
              <a:rPr lang="en-US" sz="2000" b="1" dirty="0" smtClean="0">
                <a:ln w="50800"/>
                <a:solidFill>
                  <a:schemeClr val="bg1">
                    <a:shade val="50000"/>
                  </a:schemeClr>
                </a:solidFill>
              </a:rPr>
              <a:t>Big </a:t>
            </a:r>
            <a:r>
              <a:rPr lang="en-US" sz="2000" b="1" dirty="0">
                <a:ln w="50800"/>
                <a:solidFill>
                  <a:schemeClr val="bg1">
                    <a:shade val="50000"/>
                  </a:schemeClr>
                </a:solidFill>
              </a:rPr>
              <a:t>sagebrush (</a:t>
            </a:r>
            <a:r>
              <a:rPr lang="en-US" sz="2000" b="1" dirty="0" err="1">
                <a:ln w="50800"/>
                <a:solidFill>
                  <a:schemeClr val="bg1">
                    <a:shade val="50000"/>
                  </a:schemeClr>
                </a:solidFill>
              </a:rPr>
              <a:t>Artemesia</a:t>
            </a:r>
            <a:r>
              <a:rPr lang="en-US" sz="2000" b="1" dirty="0">
                <a:ln w="50800"/>
                <a:solidFill>
                  <a:schemeClr val="bg1">
                    <a:shade val="50000"/>
                  </a:schemeClr>
                </a:solidFill>
              </a:rPr>
              <a:t> </a:t>
            </a:r>
            <a:r>
              <a:rPr lang="en-US" sz="2000" b="1" dirty="0" err="1">
                <a:ln w="50800"/>
                <a:solidFill>
                  <a:schemeClr val="bg1">
                    <a:shade val="50000"/>
                  </a:schemeClr>
                </a:solidFill>
              </a:rPr>
              <a:t>tridentata</a:t>
            </a:r>
            <a:r>
              <a:rPr lang="en-US" sz="2000" b="1" dirty="0">
                <a:ln w="50800"/>
                <a:solidFill>
                  <a:schemeClr val="bg1">
                    <a:shade val="50000"/>
                  </a:schemeClr>
                </a:solidFill>
              </a:rPr>
              <a:t>) is one of the most widespread and locally dominant species in the western United States, and it has strong effects on its surrounding plant, insect, and animal communities</a:t>
            </a:r>
            <a:r>
              <a:rPr lang="en-US" sz="2000" b="1" dirty="0" smtClean="0">
                <a:ln w="50800"/>
                <a:solidFill>
                  <a:schemeClr val="bg1">
                    <a:shade val="50000"/>
                  </a:schemeClr>
                </a:solidFill>
              </a:rPr>
              <a:t>.</a:t>
            </a:r>
          </a:p>
        </p:txBody>
      </p:sp>
      <p:sp>
        <p:nvSpPr>
          <p:cNvPr id="4" name="Slide Number Placeholder 3"/>
          <p:cNvSpPr>
            <a:spLocks noGrp="1"/>
          </p:cNvSpPr>
          <p:nvPr>
            <p:ph type="sldNum" sz="quarter" idx="12"/>
          </p:nvPr>
        </p:nvSpPr>
        <p:spPr/>
        <p:txBody>
          <a:bodyPr/>
          <a:lstStyle/>
          <a:p>
            <a:pPr>
              <a:defRPr/>
            </a:pPr>
            <a:fld id="{14EDBAD8-56FE-4880-8600-7FE958C35E4C}" type="slidenum">
              <a:rPr lang="en-US" smtClean="0">
                <a:solidFill>
                  <a:prstClr val="white">
                    <a:tint val="75000"/>
                  </a:prstClr>
                </a:solidFill>
              </a:rPr>
              <a:pPr>
                <a:defRPr/>
              </a:pPr>
              <a:t>9</a:t>
            </a:fld>
            <a:endParaRPr lang="en-US">
              <a:solidFill>
                <a:prstClr val="white">
                  <a:tint val="75000"/>
                </a:prstClr>
              </a:solidFill>
            </a:endParaRPr>
          </a:p>
        </p:txBody>
      </p:sp>
      <p:pic>
        <p:nvPicPr>
          <p:cNvPr id="5" name="Picture 2" descr="http://fresc.usgs.gov/images/research/Germino_LC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743200"/>
            <a:ext cx="4114800" cy="3106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1380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Apex">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3_Apex">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6_Apex">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7_Apex">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TotalTime>
  <Words>1116</Words>
  <Application>Microsoft Office PowerPoint</Application>
  <PresentationFormat>On-screen Show (4:3)</PresentationFormat>
  <Paragraphs>146</Paragraphs>
  <Slides>13</Slides>
  <Notes>11</Notes>
  <HiddenSlides>0</HiddenSlides>
  <MMClips>0</MMClips>
  <ScaleCrop>false</ScaleCrop>
  <HeadingPairs>
    <vt:vector size="4" baseType="variant">
      <vt:variant>
        <vt:lpstr>Theme</vt:lpstr>
      </vt:variant>
      <vt:variant>
        <vt:i4>4</vt:i4>
      </vt:variant>
      <vt:variant>
        <vt:lpstr>Slide Titles</vt:lpstr>
      </vt:variant>
      <vt:variant>
        <vt:i4>13</vt:i4>
      </vt:variant>
    </vt:vector>
  </HeadingPairs>
  <TitlesOfParts>
    <vt:vector size="17" baseType="lpstr">
      <vt:lpstr>1_Apex</vt:lpstr>
      <vt:lpstr>3_Apex</vt:lpstr>
      <vt:lpstr>6_Apex</vt:lpstr>
      <vt:lpstr>7_Apex</vt:lpstr>
      <vt:lpstr>PowerPoint Presentation</vt:lpstr>
      <vt:lpstr>The Great Basin “An Army of Caterpillar's marching towards Mexico” Clarence Dutton 19th century geologist </vt:lpstr>
      <vt:lpstr>PowerPoint Presentation</vt:lpstr>
      <vt:lpstr>Sage Steppe in the Great Basin</vt:lpstr>
      <vt:lpstr> Coordination of Climate information </vt:lpstr>
      <vt:lpstr>Coordination of Climate Information </vt:lpstr>
      <vt:lpstr>Fire and Other Disturbance Effects, Soil Erosion, and Restoration in Sagebrush Steppe </vt:lpstr>
      <vt:lpstr>Fire and Other Disturbance Effects, Soil Erosion, and Restoration in Sagebrush Steppe </vt:lpstr>
      <vt:lpstr>Collaborative Partnering in Science  and Land Management </vt:lpstr>
      <vt:lpstr>Collaborative Partnering in Science  and Land Management</vt:lpstr>
      <vt:lpstr>Landscape Conservation and Planning</vt:lpstr>
      <vt:lpstr>Landscape Conservation Design</vt:lpstr>
      <vt:lpstr>Contact Information</vt:lpstr>
    </vt:vector>
  </TitlesOfParts>
  <Company>Bureau of Land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Linda J</dc:creator>
  <cp:lastModifiedBy>Kelly, Linda J</cp:lastModifiedBy>
  <cp:revision>29</cp:revision>
  <cp:lastPrinted>2013-11-25T23:16:58Z</cp:lastPrinted>
  <dcterms:created xsi:type="dcterms:W3CDTF">2012-11-05T22:45:21Z</dcterms:created>
  <dcterms:modified xsi:type="dcterms:W3CDTF">2013-12-11T17:39:42Z</dcterms:modified>
</cp:coreProperties>
</file>